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7" r:id="rId2"/>
    <p:sldId id="283" r:id="rId3"/>
    <p:sldId id="260" r:id="rId4"/>
    <p:sldId id="261" r:id="rId5"/>
    <p:sldId id="265" r:id="rId6"/>
    <p:sldId id="269" r:id="rId7"/>
    <p:sldId id="276" r:id="rId8"/>
    <p:sldId id="277" r:id="rId9"/>
    <p:sldId id="270" r:id="rId10"/>
    <p:sldId id="273" r:id="rId11"/>
    <p:sldId id="281" r:id="rId12"/>
    <p:sldId id="280" r:id="rId13"/>
    <p:sldId id="274" r:id="rId14"/>
    <p:sldId id="275" r:id="rId15"/>
    <p:sldId id="279" r:id="rId16"/>
    <p:sldId id="278" r:id="rId17"/>
    <p:sldId id="268" r:id="rId1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3"/>
  </p:normalViewPr>
  <p:slideViewPr>
    <p:cSldViewPr snapToGrid="0">
      <p:cViewPr varScale="1">
        <p:scale>
          <a:sx n="75" d="100"/>
          <a:sy n="75" d="100"/>
        </p:scale>
        <p:origin x="17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9" name="Shape 159"/>
          <p:cNvSpPr>
            <a:spLocks noGrp="1" noRot="1" noChangeAspect="1"/>
          </p:cNvSpPr>
          <p:nvPr>
            <p:ph type="sldImg"/>
          </p:nvPr>
        </p:nvSpPr>
        <p:spPr>
          <a:xfrm>
            <a:off x="1143000" y="685800"/>
            <a:ext cx="4572000" cy="3429000"/>
          </a:xfrm>
          <a:prstGeom prst="rect">
            <a:avLst/>
          </a:prstGeom>
        </p:spPr>
        <p:txBody>
          <a:bodyPr/>
          <a:lstStyle/>
          <a:p>
            <a:endParaRPr/>
          </a:p>
        </p:txBody>
      </p:sp>
      <p:sp>
        <p:nvSpPr>
          <p:cNvPr id="160" name="Shape 16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noRot="1" noChangeAspect="1"/>
          </p:cNvSpPr>
          <p:nvPr>
            <p:ph type="sldImg"/>
          </p:nvPr>
        </p:nvSpPr>
        <p:spPr>
          <a:prstGeom prst="rect">
            <a:avLst/>
          </a:prstGeom>
        </p:spPr>
        <p:txBody>
          <a:bodyPr/>
          <a:lstStyle/>
          <a:p>
            <a:endParaRPr/>
          </a:p>
        </p:txBody>
      </p:sp>
      <p:sp>
        <p:nvSpPr>
          <p:cNvPr id="171" name="Shape 171"/>
          <p:cNvSpPr>
            <a:spLocks noGrp="1"/>
          </p:cNvSpPr>
          <p:nvPr>
            <p:ph type="body" sz="quarter" idx="1"/>
          </p:nvPr>
        </p:nvSpPr>
        <p:spPr>
          <a:prstGeom prst="rect">
            <a:avLst/>
          </a:prstGeom>
        </p:spPr>
        <p:txBody>
          <a:bodyPr/>
          <a:lstStyle/>
          <a:p>
            <a:r>
              <a:t>Can you name the 8 clan groups that belong to Yorta Yorta Nation?</a:t>
            </a:r>
          </a:p>
          <a:p>
            <a:r>
              <a:t> Bangerang (Pangerang), Kaitheban, Wollithiga, Moira, Ulupna, Kwat Kwat, Yalaba Yalaba and Ngurai-illiam-wurrung,</a:t>
            </a:r>
          </a:p>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FIRE</a:t>
            </a:r>
          </a:p>
          <a:p>
            <a:r>
              <a:t>Friends</a:t>
            </a:r>
          </a:p>
          <a:p>
            <a:r>
              <a:t>Igniting (arouse kindle light, instigate,provoke, spark, trigger, to set on fire)</a:t>
            </a:r>
          </a:p>
          <a:p>
            <a:r>
              <a:t>Reconciliation (reunite, reconcile,bring back together,become friends)</a:t>
            </a:r>
          </a:p>
          <a:p>
            <a:r>
              <a:t>Education (develop, improve, to educate, prepare, teach, instruct)</a:t>
            </a:r>
          </a:p>
        </p:txBody>
      </p:sp>
    </p:spTree>
    <p:extLst>
      <p:ext uri="{BB962C8B-B14F-4D97-AF65-F5344CB8AC3E}">
        <p14:creationId xmlns:p14="http://schemas.microsoft.com/office/powerpoint/2010/main" val="2986709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a:spLocks noGrp="1" noRot="1" noChangeAspect="1"/>
          </p:cNvSpPr>
          <p:nvPr>
            <p:ph type="sldImg"/>
          </p:nvPr>
        </p:nvSpPr>
        <p:spPr>
          <a:prstGeom prst="rect">
            <a:avLst/>
          </a:prstGeom>
        </p:spPr>
        <p:txBody>
          <a:bodyPr/>
          <a:lstStyle/>
          <a:p>
            <a:endParaRPr/>
          </a:p>
        </p:txBody>
      </p:sp>
      <p:sp>
        <p:nvSpPr>
          <p:cNvPr id="241" name="Shape 241"/>
          <p:cNvSpPr>
            <a:spLocks noGrp="1"/>
          </p:cNvSpPr>
          <p:nvPr>
            <p:ph type="body" sz="quarter" idx="1"/>
          </p:nvPr>
        </p:nvSpPr>
        <p:spPr>
          <a:prstGeom prst="rect">
            <a:avLst/>
          </a:prstGeom>
        </p:spPr>
        <p:txBody>
          <a:bodyPr/>
          <a:lstStyle/>
          <a:p>
            <a:pPr>
              <a:lnSpc>
                <a:spcPct val="100000"/>
              </a:lnSpc>
              <a:defRPr sz="1200">
                <a:latin typeface="Helvetica"/>
                <a:ea typeface="Helvetica"/>
                <a:cs typeface="Helvetica"/>
                <a:sym typeface="Helvetica"/>
              </a:defRPr>
            </a:pPr>
            <a:r>
              <a:rPr dirty="0"/>
              <a:t>What does FRIENDS mean to You?</a:t>
            </a:r>
          </a:p>
          <a:p>
            <a:pPr>
              <a:lnSpc>
                <a:spcPct val="100000"/>
              </a:lnSpc>
              <a:defRPr sz="1200">
                <a:latin typeface="Helvetica"/>
                <a:ea typeface="Helvetica"/>
                <a:cs typeface="Helvetica"/>
                <a:sym typeface="Helvetica"/>
              </a:defRPr>
            </a:pPr>
            <a:endParaRPr dirty="0"/>
          </a:p>
          <a:p>
            <a:pPr>
              <a:lnSpc>
                <a:spcPct val="100000"/>
              </a:lnSpc>
              <a:defRPr sz="1200">
                <a:latin typeface="Helvetica"/>
                <a:ea typeface="Helvetica"/>
                <a:cs typeface="Helvetica"/>
                <a:sym typeface="Helvetica"/>
              </a:defRPr>
            </a:pPr>
            <a:r>
              <a:rPr dirty="0"/>
              <a:t>How would you define IGNITING?</a:t>
            </a:r>
          </a:p>
          <a:p>
            <a:pPr>
              <a:lnSpc>
                <a:spcPct val="100000"/>
              </a:lnSpc>
              <a:defRPr sz="1200">
                <a:latin typeface="Helvetica"/>
                <a:ea typeface="Helvetica"/>
                <a:cs typeface="Helvetica"/>
                <a:sym typeface="Helvetica"/>
              </a:defRPr>
            </a:pPr>
            <a:endParaRPr dirty="0"/>
          </a:p>
          <a:p>
            <a:pPr>
              <a:lnSpc>
                <a:spcPct val="100000"/>
              </a:lnSpc>
              <a:defRPr sz="1200">
                <a:latin typeface="Helvetica"/>
                <a:ea typeface="Helvetica"/>
                <a:cs typeface="Helvetica"/>
                <a:sym typeface="Helvetica"/>
              </a:defRPr>
            </a:pPr>
            <a:r>
              <a:rPr dirty="0"/>
              <a:t>Explain RECONCILIATION when you think about creation/country</a:t>
            </a:r>
          </a:p>
          <a:p>
            <a:pPr>
              <a:lnSpc>
                <a:spcPct val="100000"/>
              </a:lnSpc>
              <a:defRPr sz="1200">
                <a:latin typeface="Helvetica"/>
                <a:ea typeface="Helvetica"/>
                <a:cs typeface="Helvetica"/>
                <a:sym typeface="Helvetica"/>
              </a:defRPr>
            </a:pPr>
            <a:endParaRPr dirty="0"/>
          </a:p>
          <a:p>
            <a:pPr>
              <a:lnSpc>
                <a:spcPct val="100000"/>
              </a:lnSpc>
              <a:defRPr sz="1200">
                <a:latin typeface="Helvetica"/>
                <a:ea typeface="Helvetica"/>
                <a:cs typeface="Helvetica"/>
                <a:sym typeface="Helvetica"/>
              </a:defRPr>
            </a:pPr>
            <a:r>
              <a:rPr dirty="0"/>
              <a:t>EDUCATION - a part of your role will be sharing the knowledge gained with the school community.</a:t>
            </a:r>
          </a:p>
          <a:p>
            <a:pPr>
              <a:lnSpc>
                <a:spcPct val="100000"/>
              </a:lnSpc>
              <a:defRPr sz="1200">
                <a:latin typeface="Helvetica"/>
                <a:ea typeface="Helvetica"/>
                <a:cs typeface="Helvetica"/>
                <a:sym typeface="Helvetica"/>
              </a:defRPr>
            </a:pPr>
            <a:endParaRPr dirty="0"/>
          </a:p>
          <a:p>
            <a:pPr>
              <a:lnSpc>
                <a:spcPct val="100000"/>
              </a:lnSpc>
              <a:defRPr sz="1200">
                <a:latin typeface="Helvetica"/>
                <a:ea typeface="Helvetica"/>
                <a:cs typeface="Helvetica"/>
                <a:sym typeface="Helvetica"/>
              </a:defRPr>
            </a:pPr>
            <a:r>
              <a:rPr dirty="0"/>
              <a:t>Spirituality - represented by the Campfire - Learn, teach, share, understand</a:t>
            </a:r>
          </a:p>
          <a:p>
            <a:pPr>
              <a:lnSpc>
                <a:spcPct val="100000"/>
              </a:lnSpc>
              <a:defRPr sz="1200">
                <a:latin typeface="Helvetica"/>
                <a:ea typeface="Helvetica"/>
                <a:cs typeface="Helvetica"/>
                <a:sym typeface="Helvetica"/>
              </a:defRPr>
            </a:pPr>
            <a:r>
              <a:rPr dirty="0"/>
              <a:t>Cultural Recognition &amp; Awareness - Message Stick - </a:t>
            </a:r>
          </a:p>
          <a:p>
            <a:pPr>
              <a:lnSpc>
                <a:spcPct val="100000"/>
              </a:lnSpc>
              <a:defRPr sz="1200">
                <a:latin typeface="Helvetica"/>
                <a:ea typeface="Helvetica"/>
                <a:cs typeface="Helvetica"/>
                <a:sym typeface="Helvetica"/>
              </a:defRPr>
            </a:pPr>
            <a:r>
              <a:rPr dirty="0"/>
              <a:t>Practical Responsibilities &amp; Justice - Journey - Walk the journey together, put learnings into practice</a:t>
            </a:r>
          </a:p>
          <a:p>
            <a:pPr>
              <a:lnSpc>
                <a:spcPct val="100000"/>
              </a:lnSpc>
              <a:defRPr sz="1200">
                <a:latin typeface="Helvetica"/>
                <a:ea typeface="Helvetica"/>
                <a:cs typeface="Helvetica"/>
                <a:sym typeface="Helvetica"/>
              </a:defRPr>
            </a:pPr>
            <a:r>
              <a:rPr dirty="0"/>
              <a:t>Ecological Stewardship - care for country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noRot="1" noChangeAspect="1"/>
          </p:cNvSpPr>
          <p:nvPr>
            <p:ph type="sldImg"/>
          </p:nvPr>
        </p:nvSpPr>
        <p:spPr>
          <a:prstGeom prst="rect">
            <a:avLst/>
          </a:prstGeom>
        </p:spPr>
        <p:txBody>
          <a:bodyPr/>
          <a:lstStyle/>
          <a:p>
            <a:endParaRPr/>
          </a:p>
        </p:txBody>
      </p:sp>
      <p:sp>
        <p:nvSpPr>
          <p:cNvPr id="171" name="Shape 171"/>
          <p:cNvSpPr>
            <a:spLocks noGrp="1"/>
          </p:cNvSpPr>
          <p:nvPr>
            <p:ph type="body" sz="quarter" idx="1"/>
          </p:nvPr>
        </p:nvSpPr>
        <p:spPr>
          <a:prstGeom prst="rect">
            <a:avLst/>
          </a:prstGeom>
        </p:spPr>
        <p:txBody>
          <a:bodyPr/>
          <a:lstStyle/>
          <a:p>
            <a:r>
              <a:t>Can you name the 8 clan groups that belong to Yorta Yorta Nation?</a:t>
            </a:r>
          </a:p>
          <a:p>
            <a:r>
              <a:t> Bangerang (Pangerang), Kaitheban, Wollithiga, Moira, Ulupna, Kwat Kwat, Yalaba Yalaba and Ngurai-illiam-wurrung,</a:t>
            </a:r>
          </a:p>
          <a:p>
            <a:r>
              <a:t> </a:t>
            </a:r>
          </a:p>
        </p:txBody>
      </p:sp>
    </p:spTree>
    <p:extLst>
      <p:ext uri="{BB962C8B-B14F-4D97-AF65-F5344CB8AC3E}">
        <p14:creationId xmlns:p14="http://schemas.microsoft.com/office/powerpoint/2010/main" val="370349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noRot="1" noChangeAspect="1"/>
          </p:cNvSpPr>
          <p:nvPr>
            <p:ph type="sldImg"/>
          </p:nvPr>
        </p:nvSpPr>
        <p:spPr>
          <a:prstGeom prst="rect">
            <a:avLst/>
          </a:prstGeom>
        </p:spPr>
        <p:txBody>
          <a:bodyPr/>
          <a:lstStyle/>
          <a:p>
            <a:endParaRPr/>
          </a:p>
        </p:txBody>
      </p:sp>
      <p:sp>
        <p:nvSpPr>
          <p:cNvPr id="189" name="Shape 189"/>
          <p:cNvSpPr>
            <a:spLocks noGrp="1"/>
          </p:cNvSpPr>
          <p:nvPr>
            <p:ph type="body" sz="quarter" idx="1"/>
          </p:nvPr>
        </p:nvSpPr>
        <p:spPr>
          <a:prstGeom prst="rect">
            <a:avLst/>
          </a:prstGeom>
        </p:spPr>
        <p:txBody>
          <a:bodyPr/>
          <a:lstStyle/>
          <a:p>
            <a:r>
              <a:rPr dirty="0"/>
              <a:t>ANCIENT DREAMING.</a:t>
            </a:r>
          </a:p>
          <a:p>
            <a:endParaRPr lang="en-AU" dirty="0"/>
          </a:p>
          <a:p>
            <a:pPr marL="0" marR="0" lvl="0" indent="0" defTabSz="457200" eaLnBrk="1" fontAlgn="auto" latinLnBrk="0" hangingPunct="1">
              <a:lnSpc>
                <a:spcPct val="117999"/>
              </a:lnSpc>
              <a:spcBef>
                <a:spcPts val="0"/>
              </a:spcBef>
              <a:spcAft>
                <a:spcPts val="0"/>
              </a:spcAft>
              <a:buClrTx/>
              <a:buSzTx/>
              <a:buFontTx/>
              <a:buNone/>
              <a:tabLst/>
              <a:defRPr/>
            </a:pPr>
            <a:r>
              <a:rPr lang="en-AU" sz="1800" dirty="0">
                <a:effectLst/>
                <a:latin typeface="Calibri" panose="020F0502020204030204" pitchFamily="34" charset="0"/>
                <a:ea typeface="Times New Roman" panose="02020603050405020304" pitchFamily="18" charset="0"/>
              </a:rPr>
              <a:t>We recognise the special place and culture of Aboriginal peoples within Australia. We acknowledge that Aboriginal peoples have been the caretakers of this Land for more than 60,000 years. We respect their spiritual connection to Mother Earth through the Dreaming.</a:t>
            </a:r>
            <a:endParaRPr lang="en-AU" sz="1800" dirty="0">
              <a:effectLst/>
              <a:latin typeface="Times New Roman" panose="02020603050405020304" pitchFamily="18" charset="0"/>
              <a:ea typeface="Times New Roman" panose="02020603050405020304" pitchFamily="18" charset="0"/>
            </a:endParaRPr>
          </a:p>
          <a:p>
            <a:r>
              <a:rPr lang="en-US" dirty="0"/>
              <a:t>They only took what they needed - they shared stories thru dance, song and drawings.</a:t>
            </a:r>
          </a:p>
          <a:p>
            <a:r>
              <a:rPr lang="en-US" dirty="0"/>
              <a:t>They performed age old ceremonies - like </a:t>
            </a:r>
            <a:r>
              <a:rPr lang="en-US" dirty="0" err="1"/>
              <a:t>WtC</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noRot="1" noChangeAspect="1"/>
          </p:cNvSpPr>
          <p:nvPr>
            <p:ph type="sldImg"/>
          </p:nvPr>
        </p:nvSpPr>
        <p:spPr>
          <a:prstGeom prst="rect">
            <a:avLst/>
          </a:prstGeom>
        </p:spPr>
        <p:txBody>
          <a:bodyPr/>
          <a:lstStyle/>
          <a:p>
            <a:endParaRPr/>
          </a:p>
        </p:txBody>
      </p:sp>
      <p:sp>
        <p:nvSpPr>
          <p:cNvPr id="195" name="Shape 195"/>
          <p:cNvSpPr>
            <a:spLocks noGrp="1"/>
          </p:cNvSpPr>
          <p:nvPr>
            <p:ph type="body" sz="quarter" idx="1"/>
          </p:nvPr>
        </p:nvSpPr>
        <p:spPr>
          <a:prstGeom prst="rect">
            <a:avLst/>
          </a:prstGeom>
        </p:spPr>
        <p:txBody>
          <a:bodyPr/>
          <a:lstStyle/>
          <a:p>
            <a:pPr>
              <a:lnSpc>
                <a:spcPct val="125000"/>
              </a:lnSpc>
              <a:defRPr sz="1200">
                <a:latin typeface="Avenir"/>
                <a:ea typeface="Avenir"/>
                <a:cs typeface="Avenir"/>
                <a:sym typeface="Avenir Roman"/>
              </a:defRPr>
            </a:pPr>
            <a:endParaRPr dirty="0"/>
          </a:p>
          <a:p>
            <a:pPr>
              <a:lnSpc>
                <a:spcPct val="125000"/>
              </a:lnSpc>
              <a:defRPr sz="1200">
                <a:latin typeface="Avenir Heavy"/>
                <a:ea typeface="Avenir Heavy"/>
                <a:cs typeface="Avenir Heavy"/>
                <a:sym typeface="Avenir Heavy"/>
              </a:defRPr>
            </a:pPr>
            <a:r>
              <a:rPr dirty="0"/>
              <a:t>Central to Aboriginal Law is the responsibility to sustain the cultural landscape as it is set down from the creation stories. </a:t>
            </a:r>
          </a:p>
          <a:p>
            <a:pPr>
              <a:lnSpc>
                <a:spcPct val="125000"/>
              </a:lnSpc>
              <a:defRPr sz="1200">
                <a:latin typeface="Avenir"/>
                <a:ea typeface="Avenir"/>
                <a:cs typeface="Avenir"/>
                <a:sym typeface="Avenir Roman"/>
              </a:defRPr>
            </a:pPr>
            <a:endParaRPr lang="en-US" dirty="0"/>
          </a:p>
          <a:p>
            <a:pPr>
              <a:lnSpc>
                <a:spcPct val="125000"/>
              </a:lnSpc>
              <a:defRPr sz="1200">
                <a:latin typeface="Avenir"/>
                <a:ea typeface="Avenir"/>
                <a:cs typeface="Avenir"/>
                <a:sym typeface="Avenir Roman"/>
              </a:defRPr>
            </a:pPr>
            <a:r>
              <a:rPr dirty="0"/>
              <a:t>Traditional Aboriginals of the present, as well as all Aboriginals from the past had a special view of the natural environment around them, being familiar intimately with every part of it, this detailed knowledge being essential to carry on their way of life. According to their beliefs they shared the same life essence with all natural species and elements in the environment. The natural world was included in their social world, and they </a:t>
            </a:r>
            <a:r>
              <a:rPr dirty="0" err="1"/>
              <a:t>humanised</a:t>
            </a:r>
            <a:r>
              <a:rPr dirty="0"/>
              <a:t> their natural world, including the land as such, as viewed in the Dreaming. (The greatest estate on earth).</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Message stick vehicle</a:t>
            </a:r>
          </a:p>
          <a:p>
            <a:r>
              <a:rPr lang="en-US" dirty="0"/>
              <a:t>Reconciliation is not a destination but a WAY of being</a:t>
            </a:r>
          </a:p>
          <a:p>
            <a:r>
              <a:rPr lang="en-US" dirty="0"/>
              <a:t>dreamtime stories</a:t>
            </a:r>
          </a:p>
          <a:p>
            <a:endParaRPr lang="en-US" dirty="0"/>
          </a:p>
          <a:p>
            <a:r>
              <a:rPr lang="en-US" dirty="0"/>
              <a:t>Could you make a message stick vehicle to share your learnings?</a:t>
            </a:r>
          </a:p>
        </p:txBody>
      </p:sp>
    </p:spTree>
    <p:extLst>
      <p:ext uri="{BB962C8B-B14F-4D97-AF65-F5344CB8AC3E}">
        <p14:creationId xmlns:p14="http://schemas.microsoft.com/office/powerpoint/2010/main" val="4252376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noRot="1" noChangeAspect="1"/>
          </p:cNvSpPr>
          <p:nvPr>
            <p:ph type="sldImg"/>
          </p:nvPr>
        </p:nvSpPr>
        <p:spPr>
          <a:prstGeom prst="rect">
            <a:avLst/>
          </a:prstGeom>
        </p:spPr>
        <p:txBody>
          <a:bodyPr/>
          <a:lstStyle/>
          <a:p>
            <a:endParaRPr/>
          </a:p>
        </p:txBody>
      </p:sp>
      <p:sp>
        <p:nvSpPr>
          <p:cNvPr id="257" name="Shape 257"/>
          <p:cNvSpPr>
            <a:spLocks noGrp="1"/>
          </p:cNvSpPr>
          <p:nvPr>
            <p:ph type="body" sz="quarter" idx="1"/>
          </p:nvPr>
        </p:nvSpPr>
        <p:spPr>
          <a:prstGeom prst="rect">
            <a:avLst/>
          </a:prstGeom>
        </p:spPr>
        <p:txBody>
          <a:bodyPr/>
          <a:lstStyle/>
          <a:p>
            <a:pPr>
              <a:lnSpc>
                <a:spcPct val="100000"/>
              </a:lnSpc>
              <a:defRPr sz="1200">
                <a:latin typeface="Helvetica"/>
                <a:ea typeface="Helvetica"/>
                <a:cs typeface="Helvetica"/>
                <a:sym typeface="Helvetica"/>
              </a:defRPr>
            </a:pPr>
            <a:r>
              <a:rPr dirty="0"/>
              <a:t>Spirituality - represented by the Campfire - Learn, teach, share, understand</a:t>
            </a:r>
          </a:p>
          <a:p>
            <a:pPr>
              <a:lnSpc>
                <a:spcPct val="100000"/>
              </a:lnSpc>
              <a:defRPr sz="1200">
                <a:latin typeface="Helvetica"/>
                <a:ea typeface="Helvetica"/>
                <a:cs typeface="Helvetica"/>
                <a:sym typeface="Helvetica"/>
              </a:defRPr>
            </a:pPr>
            <a:r>
              <a:rPr dirty="0"/>
              <a:t>Cultural Recognition &amp; Awareness - Message Stick - </a:t>
            </a:r>
            <a:r>
              <a:rPr lang="en-US" dirty="0"/>
              <a:t>tell the story.</a:t>
            </a:r>
            <a:endParaRPr dirty="0"/>
          </a:p>
          <a:p>
            <a:pPr>
              <a:lnSpc>
                <a:spcPct val="100000"/>
              </a:lnSpc>
              <a:defRPr sz="1200">
                <a:latin typeface="Helvetica"/>
                <a:ea typeface="Helvetica"/>
                <a:cs typeface="Helvetica"/>
                <a:sym typeface="Helvetica"/>
              </a:defRPr>
            </a:pPr>
            <a:r>
              <a:rPr dirty="0"/>
              <a:t>Practical Responsibilities &amp; Justice - Journey - Walk the journey together, put learnings into practice</a:t>
            </a:r>
          </a:p>
          <a:p>
            <a:pPr>
              <a:lnSpc>
                <a:spcPct val="100000"/>
              </a:lnSpc>
              <a:defRPr sz="1200">
                <a:latin typeface="Helvetica"/>
                <a:ea typeface="Helvetica"/>
                <a:cs typeface="Helvetica"/>
                <a:sym typeface="Helvetica"/>
              </a:defRPr>
            </a:pPr>
            <a:r>
              <a:rPr dirty="0"/>
              <a:t>Ecological Stewardship - Caring for Country</a:t>
            </a:r>
            <a:r>
              <a:rPr lang="en-US" dirty="0"/>
              <a:t>: looking after planet Earth.</a:t>
            </a:r>
            <a:endParaRPr dirty="0"/>
          </a:p>
          <a:p>
            <a:pPr>
              <a:lnSpc>
                <a:spcPct val="100000"/>
              </a:lnSpc>
              <a:defRPr sz="1200">
                <a:latin typeface="Helvetica"/>
                <a:ea typeface="Helvetica"/>
                <a:cs typeface="Helvetica"/>
                <a:sym typeface="Helvetica"/>
              </a:defRPr>
            </a:pPr>
            <a:endParaRPr lang="en-US" dirty="0"/>
          </a:p>
          <a:p>
            <a:pPr>
              <a:lnSpc>
                <a:spcPct val="100000"/>
              </a:lnSpc>
              <a:defRPr sz="1200">
                <a:latin typeface="Helvetica"/>
                <a:ea typeface="Helvetica"/>
                <a:cs typeface="Helvetica"/>
                <a:sym typeface="Helvetica"/>
              </a:defRPr>
            </a:pPr>
            <a:r>
              <a:rPr dirty="0"/>
              <a:t>If this was your place - </a:t>
            </a:r>
          </a:p>
          <a:p>
            <a:pPr>
              <a:lnSpc>
                <a:spcPct val="100000"/>
              </a:lnSpc>
              <a:defRPr sz="1200">
                <a:latin typeface="Helvetica"/>
                <a:ea typeface="Helvetica"/>
                <a:cs typeface="Helvetica"/>
                <a:sym typeface="Helvetica"/>
              </a:defRPr>
            </a:pPr>
            <a:r>
              <a:rPr dirty="0"/>
              <a:t>Where is your camp fire?</a:t>
            </a:r>
          </a:p>
          <a:p>
            <a:pPr>
              <a:lnSpc>
                <a:spcPct val="100000"/>
              </a:lnSpc>
              <a:defRPr sz="1200">
                <a:latin typeface="Helvetica"/>
                <a:ea typeface="Helvetica"/>
                <a:cs typeface="Helvetica"/>
                <a:sym typeface="Helvetica"/>
              </a:defRPr>
            </a:pPr>
            <a:r>
              <a:rPr dirty="0"/>
              <a:t>What message do other people see at your camp fire? Family means everything</a:t>
            </a:r>
          </a:p>
          <a:p>
            <a:pPr>
              <a:lnSpc>
                <a:spcPct val="100000"/>
              </a:lnSpc>
              <a:defRPr sz="1200">
                <a:latin typeface="Helvetica"/>
                <a:ea typeface="Helvetica"/>
                <a:cs typeface="Helvetica"/>
                <a:sym typeface="Helvetica"/>
              </a:defRPr>
            </a:pPr>
            <a:r>
              <a:rPr dirty="0"/>
              <a:t>What do you learn together and do together? How to have fun together/play games/music/football/martial arts/</a:t>
            </a:r>
          </a:p>
          <a:p>
            <a:pPr>
              <a:lnSpc>
                <a:spcPct val="100000"/>
              </a:lnSpc>
              <a:defRPr sz="1200">
                <a:latin typeface="Helvetica"/>
                <a:ea typeface="Helvetica"/>
                <a:cs typeface="Helvetica"/>
                <a:sym typeface="Helvetica"/>
              </a:defRPr>
            </a:pPr>
            <a:r>
              <a:rPr dirty="0"/>
              <a:t>Where are your sacred places?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prstGeom prst="rect">
            <a:avLst/>
          </a:prstGeom>
        </p:spPr>
        <p:txBody>
          <a:bodyPr/>
          <a:lstStyle/>
          <a:p>
            <a:endParaRPr/>
          </a:p>
        </p:txBody>
      </p:sp>
      <p:sp>
        <p:nvSpPr>
          <p:cNvPr id="226" name="Shape 226"/>
          <p:cNvSpPr>
            <a:spLocks noGrp="1"/>
          </p:cNvSpPr>
          <p:nvPr>
            <p:ph type="body" sz="quarter" idx="1"/>
          </p:nvPr>
        </p:nvSpPr>
        <p:spPr>
          <a:prstGeom prst="rect">
            <a:avLst/>
          </a:prstGeom>
        </p:spPr>
        <p:txBody>
          <a:bodyPr/>
          <a:lstStyle/>
          <a:p>
            <a:r>
              <a:rPr lang="en-AU" sz="1800" dirty="0">
                <a:effectLst/>
                <a:latin typeface="Calibri" panose="020F0502020204030204" pitchFamily="34" charset="0"/>
                <a:ea typeface="Times New Roman" panose="02020603050405020304" pitchFamily="18" charset="0"/>
              </a:rPr>
              <a:t>-The commitment is to Sandhurst Aboriginal Education and the Aboriginal Catholic Ministry to become a FIRE Carrier and in doing so: </a:t>
            </a:r>
            <a:endParaRPr lang="en-AU" sz="1800" dirty="0">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en-AU" sz="1800" dirty="0">
                <a:effectLst/>
                <a:latin typeface="Calibri" panose="020F0502020204030204" pitchFamily="34" charset="0"/>
                <a:ea typeface="Times New Roman" panose="02020603050405020304" pitchFamily="18" charset="0"/>
              </a:rPr>
              <a:t>Promote Reconciliation throughout my school community </a:t>
            </a:r>
            <a:endParaRPr lang="en-AU" sz="1800" dirty="0">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en-AU" sz="1800" dirty="0">
                <a:effectLst/>
                <a:latin typeface="Calibri" panose="020F0502020204030204" pitchFamily="34" charset="0"/>
                <a:ea typeface="Times New Roman" panose="02020603050405020304" pitchFamily="18" charset="0"/>
              </a:rPr>
              <a:t>By organizing activities to create awareness around significant dates of shared history </a:t>
            </a:r>
            <a:endParaRPr lang="en-AU" sz="1800" dirty="0">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en-AU" sz="1800" dirty="0">
                <a:effectLst/>
                <a:latin typeface="Calibri" panose="020F0502020204030204" pitchFamily="34" charset="0"/>
                <a:ea typeface="Times New Roman" panose="02020603050405020304" pitchFamily="18" charset="0"/>
              </a:rPr>
              <a:t>Incorporate Aboriginal Spirituality into our schools Catholic Identity by including the cultural and ceremonial gifts of Aboriginal people within our Catholic Identity </a:t>
            </a:r>
            <a:endParaRPr lang="en-AU" sz="1800" dirty="0">
              <a:effectLst/>
              <a:latin typeface="Times New Roman" panose="02020603050405020304" pitchFamily="18" charset="0"/>
              <a:ea typeface="Times New Roman" panose="02020603050405020304" pitchFamily="18" charset="0"/>
            </a:endParaRPr>
          </a:p>
          <a:p>
            <a:pPr marL="342900" lvl="0" indent="-342900">
              <a:buSzPts val="1000"/>
              <a:buFont typeface="Symbol" pitchFamily="2" charset="2"/>
              <a:buChar char=""/>
              <a:tabLst>
                <a:tab pos="457200" algn="l"/>
              </a:tabLst>
            </a:pPr>
            <a:r>
              <a:rPr lang="en-AU" sz="1800" dirty="0">
                <a:effectLst/>
                <a:latin typeface="Calibri" panose="020F0502020204030204" pitchFamily="34" charset="0"/>
                <a:ea typeface="Times New Roman" panose="02020603050405020304" pitchFamily="18" charset="0"/>
              </a:rPr>
              <a:t>Adopt Opening the Doors Foundation as our partner by supporting in a practical way an annual fundraiser .Each FC also commits to nourishing and educating the school community about the Aboriginal Story of the School and surrounds in order to build awareness of Aboriginal issues in the community we live in and respect the original custodians of the land. </a:t>
            </a:r>
            <a:endParaRPr lang="en-AU" sz="1800" dirty="0">
              <a:effectLst/>
              <a:latin typeface="Times New Roman" panose="02020603050405020304" pitchFamily="18" charset="0"/>
              <a:ea typeface="Times New Roman" panose="02020603050405020304" pitchFamily="18" charset="0"/>
            </a:endParaRPr>
          </a:p>
          <a:p>
            <a:endParaRPr lang="en-AU" sz="1800" dirty="0">
              <a:effectLst/>
              <a:latin typeface="Times New Roman" panose="02020603050405020304" pitchFamily="18" charset="0"/>
              <a:ea typeface="Times New Roman" panose="02020603050405020304" pitchFamily="18" charset="0"/>
            </a:endParaRPr>
          </a:p>
          <a:p>
            <a:endParaRPr dirty="0"/>
          </a:p>
        </p:txBody>
      </p:sp>
    </p:spTree>
    <p:extLst>
      <p:ext uri="{BB962C8B-B14F-4D97-AF65-F5344CB8AC3E}">
        <p14:creationId xmlns:p14="http://schemas.microsoft.com/office/powerpoint/2010/main" val="2925607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prstGeom prst="rect">
            <a:avLst/>
          </a:prstGeom>
        </p:spPr>
        <p:txBody>
          <a:bodyPr/>
          <a:lstStyle/>
          <a:p>
            <a:endParaRPr/>
          </a:p>
        </p:txBody>
      </p:sp>
      <p:sp>
        <p:nvSpPr>
          <p:cNvPr id="226" name="Shape 226"/>
          <p:cNvSpPr>
            <a:spLocks noGrp="1"/>
          </p:cNvSpPr>
          <p:nvPr>
            <p:ph type="body" sz="quarter" idx="1"/>
          </p:nvPr>
        </p:nvSpPr>
        <p:spPr>
          <a:prstGeom prst="rect">
            <a:avLst/>
          </a:prstGeom>
        </p:spPr>
        <p:txBody>
          <a:bodyPr/>
          <a:lstStyle/>
          <a:p>
            <a:r>
              <a:rPr dirty="0"/>
              <a:t>FIRE</a:t>
            </a:r>
          </a:p>
          <a:p>
            <a:r>
              <a:rPr dirty="0"/>
              <a:t>Friends</a:t>
            </a:r>
          </a:p>
          <a:p>
            <a:r>
              <a:rPr dirty="0"/>
              <a:t>Igniting (arouse kindle light, </a:t>
            </a:r>
            <a:r>
              <a:rPr dirty="0" err="1"/>
              <a:t>instigate,provoke</a:t>
            </a:r>
            <a:r>
              <a:rPr dirty="0"/>
              <a:t>, spark, trigger, to set on fire)</a:t>
            </a:r>
          </a:p>
          <a:p>
            <a:r>
              <a:rPr dirty="0"/>
              <a:t>Reconciliation (reunite, </a:t>
            </a:r>
            <a:r>
              <a:rPr dirty="0" err="1"/>
              <a:t>reconcile,bring</a:t>
            </a:r>
            <a:r>
              <a:rPr dirty="0"/>
              <a:t> back </a:t>
            </a:r>
            <a:r>
              <a:rPr dirty="0" err="1"/>
              <a:t>together,become</a:t>
            </a:r>
            <a:r>
              <a:rPr dirty="0"/>
              <a:t> friends)</a:t>
            </a:r>
          </a:p>
          <a:p>
            <a:r>
              <a:rPr dirty="0"/>
              <a:t>Education (develop, improve, to educate, prepare, teach, instruct)</a:t>
            </a:r>
            <a:endParaRPr lang="en-US" dirty="0"/>
          </a:p>
          <a:p>
            <a:endParaRPr lang="en-AU" dirty="0"/>
          </a:p>
          <a:p>
            <a:r>
              <a:rPr lang="en-AU" dirty="0"/>
              <a:t>Do exercise now....</a:t>
            </a:r>
            <a:endParaRPr dirty="0"/>
          </a:p>
        </p:txBody>
      </p:sp>
    </p:spTree>
    <p:extLst>
      <p:ext uri="{BB962C8B-B14F-4D97-AF65-F5344CB8AC3E}">
        <p14:creationId xmlns:p14="http://schemas.microsoft.com/office/powerpoint/2010/main" val="4013322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FIRE</a:t>
            </a:r>
          </a:p>
          <a:p>
            <a:r>
              <a:t>Friends</a:t>
            </a:r>
          </a:p>
          <a:p>
            <a:r>
              <a:t>Igniting (arouse kindle light, instigate,provoke, spark, trigger, to set on fire)</a:t>
            </a:r>
          </a:p>
          <a:p>
            <a:r>
              <a:t>Reconciliation (reunite, reconcile,bring back together,become friends)</a:t>
            </a:r>
          </a:p>
          <a:p>
            <a:r>
              <a:t>Education (develop, improve, to educate, prepare, teach, instruct)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ClrTx/>
              <a:buSzTx/>
              <a:buNone/>
              <a:defRPr sz="2400" i="1"/>
            </a:lvl1pPr>
          </a:lstStyle>
          <a:p>
            <a:r>
              <a:t>–Johnny Appleseed</a:t>
            </a:r>
          </a:p>
        </p:txBody>
      </p:sp>
      <p:sp>
        <p:nvSpPr>
          <p:cNvPr id="94" name="“Type a quote here.”"/>
          <p:cNvSpPr txBox="1">
            <a:spLocks noGrp="1"/>
          </p:cNvSpPr>
          <p:nvPr>
            <p:ph type="body" sz="quarter" idx="22"/>
          </p:nvPr>
        </p:nvSpPr>
        <p:spPr>
          <a:xfrm>
            <a:off x="1270000" y="4308599"/>
            <a:ext cx="10464800" cy="609776"/>
          </a:xfrm>
          <a:prstGeom prst="rect">
            <a:avLst/>
          </a:prstGeom>
        </p:spPr>
        <p:txBody>
          <a:bodyPr>
            <a:spAutoFit/>
          </a:bodyPr>
          <a:lstStyle>
            <a:lvl1pPr marL="0" indent="0" algn="ctr">
              <a:spcBef>
                <a:spcPts val="0"/>
              </a:spcBef>
              <a:buClrTx/>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929606" y="-12700"/>
            <a:ext cx="16551777" cy="11034518"/>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25" name="Title Text"/>
          <p:cNvSpPr txBox="1">
            <a:spLocks noGrp="1"/>
          </p:cNvSpPr>
          <p:nvPr>
            <p:ph type="title"/>
          </p:nvPr>
        </p:nvSpPr>
        <p:spPr>
          <a:prstGeom prst="rect">
            <a:avLst/>
          </a:prstGeom>
        </p:spPr>
        <p:txBody>
          <a:bodyPr/>
          <a:lstStyle>
            <a:lvl1pPr>
              <a:defRPr>
                <a:latin typeface="Helvetica Light"/>
                <a:ea typeface="Helvetica Light"/>
                <a:cs typeface="Helvetica Light"/>
                <a:sym typeface="Helvetica Light"/>
              </a:defRPr>
            </a:lvl1pPr>
          </a:lstStyle>
          <a:p>
            <a:r>
              <a:t>Title Text</a:t>
            </a:r>
          </a:p>
        </p:txBody>
      </p:sp>
      <p:sp>
        <p:nvSpPr>
          <p:cNvPr id="126" name="Body Level One…"/>
          <p:cNvSpPr txBox="1">
            <a:spLocks noGrp="1"/>
          </p:cNvSpPr>
          <p:nvPr>
            <p:ph type="body" idx="1"/>
          </p:nvPr>
        </p:nvSpPr>
        <p:spPr>
          <a:prstGeom prst="rect">
            <a:avLst/>
          </a:prstGeom>
        </p:spPr>
        <p:txBody>
          <a:bodyPr/>
          <a:lstStyle>
            <a:lvl1pPr>
              <a:buClrTx/>
              <a:buSzPct val="75000"/>
              <a:defRPr sz="3800">
                <a:latin typeface="Helvetica Light"/>
                <a:ea typeface="Helvetica Light"/>
                <a:cs typeface="Helvetica Light"/>
                <a:sym typeface="Helvetica Light"/>
              </a:defRPr>
            </a:lvl1pPr>
            <a:lvl2pPr>
              <a:buClrTx/>
              <a:buSzPct val="75000"/>
              <a:defRPr sz="3800">
                <a:latin typeface="Helvetica Light"/>
                <a:ea typeface="Helvetica Light"/>
                <a:cs typeface="Helvetica Light"/>
                <a:sym typeface="Helvetica Light"/>
              </a:defRPr>
            </a:lvl2pPr>
            <a:lvl3pPr>
              <a:buClrTx/>
              <a:buSzPct val="75000"/>
              <a:defRPr sz="3800">
                <a:latin typeface="Helvetica Light"/>
                <a:ea typeface="Helvetica Light"/>
                <a:cs typeface="Helvetica Light"/>
                <a:sym typeface="Helvetica Light"/>
              </a:defRPr>
            </a:lvl3pPr>
            <a:lvl4pPr>
              <a:buClrTx/>
              <a:buSzPct val="75000"/>
              <a:defRPr sz="3800">
                <a:latin typeface="Helvetica Light"/>
                <a:ea typeface="Helvetica Light"/>
                <a:cs typeface="Helvetica Light"/>
                <a:sym typeface="Helvetica Light"/>
              </a:defRPr>
            </a:lvl4pPr>
            <a:lvl5pPr>
              <a:buClrTx/>
              <a:buSzPct val="75000"/>
              <a:defRPr sz="380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6311798" y="9258300"/>
            <a:ext cx="368504" cy="381000"/>
          </a:xfrm>
          <a:prstGeom prst="rect">
            <a:avLst/>
          </a:prstGeom>
        </p:spPr>
        <p:txBody>
          <a:bodyPr/>
          <a:lstStyle>
            <a:lvl1pPr>
              <a:defRPr sz="1800">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51" name="Title Text"/>
          <p:cNvSpPr txBox="1">
            <a:spLocks noGrp="1"/>
          </p:cNvSpPr>
          <p:nvPr>
            <p:ph type="title"/>
          </p:nvPr>
        </p:nvSpPr>
        <p:spPr>
          <a:prstGeom prst="rect">
            <a:avLst/>
          </a:prstGeom>
        </p:spPr>
        <p:txBody>
          <a:bodyPr/>
          <a:lstStyle/>
          <a:p>
            <a:r>
              <a:t>Title Text</a:t>
            </a:r>
          </a:p>
        </p:txBody>
      </p:sp>
      <p:sp>
        <p:nvSpPr>
          <p:cNvPr id="152" name="Body Level One…"/>
          <p:cNvSpPr txBox="1">
            <a:spLocks noGrp="1"/>
          </p:cNvSpPr>
          <p:nvPr>
            <p:ph type="body" idx="1"/>
          </p:nvPr>
        </p:nvSpPr>
        <p:spPr>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21"/>
          </p:nvPr>
        </p:nvSpPr>
        <p:spPr>
          <a:xfrm>
            <a:off x="-647700" y="508000"/>
            <a:ext cx="12369801" cy="6142538"/>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2451058" y="-138499"/>
            <a:ext cx="13525502" cy="9017002"/>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4473575" y="2032000"/>
            <a:ext cx="10287000" cy="68580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buClrTx/>
              <a:defRPr sz="2800"/>
            </a:lvl1pPr>
            <a:lvl2pPr marL="685800" indent="-342900">
              <a:spcBef>
                <a:spcPts val="3200"/>
              </a:spcBef>
              <a:buClrTx/>
              <a:defRPr sz="2800"/>
            </a:lvl2pPr>
            <a:lvl3pPr marL="1028700" indent="-342900">
              <a:spcBef>
                <a:spcPts val="3200"/>
              </a:spcBef>
              <a:buClrTx/>
              <a:defRPr sz="2800"/>
            </a:lvl3pPr>
            <a:lvl4pPr marL="1371600" indent="-342900">
              <a:spcBef>
                <a:spcPts val="3200"/>
              </a:spcBef>
              <a:buClrTx/>
              <a:defRPr sz="2800"/>
            </a:lvl4pPr>
            <a:lvl5pPr marL="1714500" indent="-342900">
              <a:spcBef>
                <a:spcPts val="3200"/>
              </a:spcBef>
              <a:buClrTx/>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6426200" y="4965700"/>
            <a:ext cx="5886450" cy="39243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6737350" y="639233"/>
            <a:ext cx="5880100" cy="3920067"/>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3400425" y="-127000"/>
            <a:ext cx="13525500" cy="90170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5"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FFFFFF"/>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solidFill>
            <a:srgbClr val="FFFFFF"/>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www.reconciliation.org.au/reconciliation/what-is-reconciliation/#:~:text=The%20five%20dimensions%20of%20reconciliation"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hyperlink" Target="https://fromtheheart.com.au/education/#/lessons/uWNnu6QKBe0x3w0nHedIY8hMbO4eZhmb"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3.t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13.tif"/><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3.tif"/><Relationship Id="rId5" Type="http://schemas.openxmlformats.org/officeDocument/2006/relationships/image" Target="../media/image17.png"/><Relationship Id="rId4" Type="http://schemas.openxmlformats.org/officeDocument/2006/relationships/image" Target="../media/image16.tif"/></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DSC_7420.jpg" descr="DSC_7420.jpg"/>
          <p:cNvPicPr>
            <a:picLocks noChangeAspect="1"/>
          </p:cNvPicPr>
          <p:nvPr/>
        </p:nvPicPr>
        <p:blipFill>
          <a:blip r:embed="rId3">
            <a:alphaModFix amt="25476"/>
          </a:blip>
          <a:stretch>
            <a:fillRect/>
          </a:stretch>
        </p:blipFill>
        <p:spPr>
          <a:xfrm>
            <a:off x="8223842" y="309538"/>
            <a:ext cx="3056716" cy="2047924"/>
          </a:xfrm>
          <a:prstGeom prst="rect">
            <a:avLst/>
          </a:prstGeom>
          <a:ln w="25400"/>
        </p:spPr>
      </p:pic>
      <p:sp>
        <p:nvSpPr>
          <p:cNvPr id="168" name="Acknowledgement   of country…"/>
          <p:cNvSpPr txBox="1"/>
          <p:nvPr/>
        </p:nvSpPr>
        <p:spPr>
          <a:xfrm>
            <a:off x="140592" y="494472"/>
            <a:ext cx="5735276" cy="69352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2200" b="0">
                <a:solidFill>
                  <a:schemeClr val="accent4">
                    <a:hueOff val="-624705"/>
                    <a:lumOff val="1372"/>
                  </a:schemeClr>
                </a:solidFill>
                <a:latin typeface="Papyrus"/>
                <a:ea typeface="Papyrus"/>
                <a:cs typeface="Papyrus"/>
                <a:sym typeface="Papyrus"/>
              </a:defRPr>
            </a:pPr>
            <a:r>
              <a:rPr sz="3200" dirty="0">
                <a:latin typeface="Poppins" pitchFamily="2" charset="77"/>
                <a:cs typeface="Poppins" pitchFamily="2" charset="77"/>
              </a:rPr>
              <a:t>Acknowledgement   of country</a:t>
            </a:r>
          </a:p>
          <a:p>
            <a:pPr>
              <a:defRPr sz="2200" b="0">
                <a:solidFill>
                  <a:schemeClr val="accent4">
                    <a:hueOff val="-624705"/>
                    <a:lumOff val="1372"/>
                  </a:schemeClr>
                </a:solidFill>
                <a:latin typeface="Papyrus"/>
                <a:ea typeface="Papyrus"/>
                <a:cs typeface="Papyrus"/>
                <a:sym typeface="Papyrus"/>
              </a:defRPr>
            </a:pPr>
            <a:endParaRPr sz="2800" dirty="0">
              <a:latin typeface="Poppins" pitchFamily="2" charset="77"/>
              <a:cs typeface="Poppins" pitchFamily="2" charset="77"/>
            </a:endParaRPr>
          </a:p>
          <a:p>
            <a:pPr>
              <a:defRPr sz="2200" b="0">
                <a:solidFill>
                  <a:schemeClr val="accent4">
                    <a:hueOff val="-624705"/>
                    <a:lumOff val="1372"/>
                  </a:schemeClr>
                </a:solidFill>
                <a:latin typeface="Papyrus"/>
                <a:ea typeface="Papyrus"/>
                <a:cs typeface="Papyrus"/>
                <a:sym typeface="Papyrus"/>
              </a:defRPr>
            </a:pPr>
            <a:r>
              <a:rPr dirty="0">
                <a:latin typeface="Poppins" pitchFamily="2" charset="77"/>
                <a:cs typeface="Poppins" pitchFamily="2" charset="77"/>
              </a:rPr>
              <a:t>Today we acknowledge the traditional </a:t>
            </a:r>
            <a:endParaRPr lang="en-AU" dirty="0">
              <a:latin typeface="Poppins" pitchFamily="2" charset="77"/>
              <a:cs typeface="Poppins" pitchFamily="2" charset="77"/>
            </a:endParaRPr>
          </a:p>
          <a:p>
            <a:pPr>
              <a:defRPr sz="2200" b="0">
                <a:solidFill>
                  <a:schemeClr val="accent4">
                    <a:hueOff val="-624705"/>
                    <a:lumOff val="1372"/>
                  </a:schemeClr>
                </a:solidFill>
                <a:latin typeface="Papyrus"/>
                <a:ea typeface="Papyrus"/>
                <a:cs typeface="Papyrus"/>
                <a:sym typeface="Papyrus"/>
              </a:defRPr>
            </a:pPr>
            <a:r>
              <a:rPr dirty="0">
                <a:latin typeface="Poppins" pitchFamily="2" charset="77"/>
                <a:cs typeface="Poppins" pitchFamily="2" charset="77"/>
              </a:rPr>
              <a:t>Custodians of this place, the</a:t>
            </a:r>
            <a:endParaRPr lang="en-US" dirty="0">
              <a:latin typeface="Poppins" pitchFamily="2" charset="77"/>
              <a:cs typeface="Poppins" pitchFamily="2" charset="77"/>
            </a:endParaRPr>
          </a:p>
          <a:p>
            <a:pPr>
              <a:defRPr sz="2200" b="0">
                <a:solidFill>
                  <a:schemeClr val="accent4">
                    <a:hueOff val="-624705"/>
                    <a:lumOff val="1372"/>
                  </a:schemeClr>
                </a:solidFill>
                <a:latin typeface="Papyrus"/>
                <a:ea typeface="Papyrus"/>
                <a:cs typeface="Papyrus"/>
                <a:sym typeface="Papyrus"/>
              </a:defRPr>
            </a:pPr>
            <a:r>
              <a:rPr lang="en-US" dirty="0">
                <a:latin typeface="Poppins" pitchFamily="2" charset="77"/>
                <a:cs typeface="Poppins" pitchFamily="2" charset="77"/>
              </a:rPr>
              <a:t>Yorta Yorta Nation, including the 8 </a:t>
            </a:r>
          </a:p>
          <a:p>
            <a:pPr>
              <a:defRPr sz="2200" b="0">
                <a:solidFill>
                  <a:schemeClr val="accent4">
                    <a:hueOff val="-624705"/>
                    <a:lumOff val="1372"/>
                  </a:schemeClr>
                </a:solidFill>
                <a:latin typeface="Papyrus"/>
                <a:ea typeface="Papyrus"/>
                <a:cs typeface="Papyrus"/>
                <a:sym typeface="Papyrus"/>
              </a:defRPr>
            </a:pPr>
            <a:r>
              <a:rPr lang="en-US" dirty="0">
                <a:latin typeface="Poppins" pitchFamily="2" charset="77"/>
                <a:cs typeface="Poppins" pitchFamily="2" charset="77"/>
              </a:rPr>
              <a:t>clan groups</a:t>
            </a:r>
            <a:r>
              <a:rPr dirty="0">
                <a:latin typeface="Poppins" pitchFamily="2" charset="77"/>
                <a:cs typeface="Poppins" pitchFamily="2" charset="77"/>
              </a:rPr>
              <a:t>.</a:t>
            </a:r>
            <a:r>
              <a:rPr lang="en-US" dirty="0">
                <a:latin typeface="Poppins" pitchFamily="2" charset="77"/>
                <a:cs typeface="Poppins" pitchFamily="2" charset="77"/>
              </a:rPr>
              <a:t> </a:t>
            </a:r>
            <a:r>
              <a:rPr dirty="0">
                <a:latin typeface="Poppins" pitchFamily="2" charset="77"/>
                <a:cs typeface="Poppins" pitchFamily="2" charset="77"/>
              </a:rPr>
              <a:t>We acknowledge the Elders both past, present and emerging and </a:t>
            </a:r>
            <a:r>
              <a:rPr dirty="0" err="1">
                <a:latin typeface="Poppins" pitchFamily="2" charset="77"/>
                <a:cs typeface="Poppins" pitchFamily="2" charset="77"/>
              </a:rPr>
              <a:t>recognise</a:t>
            </a:r>
            <a:r>
              <a:rPr dirty="0">
                <a:latin typeface="Poppins" pitchFamily="2" charset="77"/>
                <a:cs typeface="Poppins" pitchFamily="2" charset="77"/>
              </a:rPr>
              <a:t> that they have occupied and cared for this country over countless generations and we celebrate their continuing contribution to the life of this region.</a:t>
            </a:r>
            <a:r>
              <a:rPr lang="en-US" dirty="0">
                <a:latin typeface="Poppins" pitchFamily="2" charset="77"/>
                <a:cs typeface="Poppins" pitchFamily="2" charset="77"/>
              </a:rPr>
              <a:t> </a:t>
            </a:r>
          </a:p>
          <a:p>
            <a:pPr>
              <a:defRPr sz="2200" b="0">
                <a:solidFill>
                  <a:schemeClr val="accent4">
                    <a:hueOff val="-624705"/>
                    <a:lumOff val="1372"/>
                  </a:schemeClr>
                </a:solidFill>
                <a:latin typeface="Papyrus"/>
                <a:ea typeface="Papyrus"/>
                <a:cs typeface="Papyrus"/>
                <a:sym typeface="Papyrus"/>
              </a:defRPr>
            </a:pPr>
            <a:endParaRPr lang="en-US" dirty="0">
              <a:latin typeface="Poppins" pitchFamily="2" charset="77"/>
              <a:cs typeface="Poppins" pitchFamily="2" charset="77"/>
            </a:endParaRPr>
          </a:p>
          <a:p>
            <a:pPr>
              <a:defRPr sz="2200" b="0">
                <a:solidFill>
                  <a:schemeClr val="accent4">
                    <a:hueOff val="-624705"/>
                    <a:lumOff val="1372"/>
                  </a:schemeClr>
                </a:solidFill>
                <a:latin typeface="Papyrus"/>
                <a:ea typeface="Papyrus"/>
                <a:cs typeface="Papyrus"/>
                <a:sym typeface="Papyrus"/>
              </a:defRPr>
            </a:pPr>
            <a:r>
              <a:rPr lang="en-US" dirty="0">
                <a:latin typeface="Poppins" pitchFamily="2" charset="77"/>
                <a:cs typeface="Poppins" pitchFamily="2" charset="77"/>
              </a:rPr>
              <a:t>Through this acknowledgement</a:t>
            </a:r>
          </a:p>
          <a:p>
            <a:pPr>
              <a:defRPr sz="2200" b="0">
                <a:solidFill>
                  <a:schemeClr val="accent4">
                    <a:hueOff val="-624705"/>
                    <a:lumOff val="1372"/>
                  </a:schemeClr>
                </a:solidFill>
                <a:latin typeface="Papyrus"/>
                <a:ea typeface="Papyrus"/>
                <a:cs typeface="Papyrus"/>
                <a:sym typeface="Papyrus"/>
              </a:defRPr>
            </a:pPr>
            <a:r>
              <a:rPr lang="en-AU" dirty="0">
                <a:latin typeface="Poppins" pitchFamily="2" charset="77"/>
                <a:cs typeface="Poppins" pitchFamily="2" charset="77"/>
              </a:rPr>
              <a:t>We commit to seeing our country through Aboriginal eyes as we walk together in peace, harmony, justice and love.</a:t>
            </a:r>
            <a:endParaRPr dirty="0">
              <a:latin typeface="Poppins" pitchFamily="2" charset="77"/>
              <a:cs typeface="Poppins" pitchFamily="2" charset="77"/>
            </a:endParaRPr>
          </a:p>
        </p:txBody>
      </p:sp>
      <p:pic>
        <p:nvPicPr>
          <p:cNvPr id="4" name="Picture 3" descr="A colorful text with a sun and text&#10;&#10;Description automatically generated with medium confidence">
            <a:extLst>
              <a:ext uri="{FF2B5EF4-FFF2-40B4-BE49-F238E27FC236}">
                <a16:creationId xmlns:a16="http://schemas.microsoft.com/office/drawing/2014/main" id="{66805325-3599-00EA-51D8-E861AB7A3D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074" y="7401130"/>
            <a:ext cx="2687156" cy="1857998"/>
          </a:xfrm>
          <a:prstGeom prst="rect">
            <a:avLst/>
          </a:prstGeom>
        </p:spPr>
      </p:pic>
      <p:pic>
        <p:nvPicPr>
          <p:cNvPr id="2" name="Picture 1" descr="A picture containing textile, pattern (fashion design), motif, indoor&#10;&#10;Description automatically generated">
            <a:extLst>
              <a:ext uri="{FF2B5EF4-FFF2-40B4-BE49-F238E27FC236}">
                <a16:creationId xmlns:a16="http://schemas.microsoft.com/office/drawing/2014/main" id="{6854B057-8627-B8F6-F415-EF5E5D597324}"/>
              </a:ext>
            </a:extLst>
          </p:cNvPr>
          <p:cNvPicPr>
            <a:picLocks noChangeAspect="1"/>
          </p:cNvPicPr>
          <p:nvPr/>
        </p:nvPicPr>
        <p:blipFill rotWithShape="1">
          <a:blip r:embed="rId5">
            <a:extLst>
              <a:ext uri="{28A0092B-C50C-407E-A947-70E740481C1C}">
                <a14:useLocalDpi xmlns:a14="http://schemas.microsoft.com/office/drawing/2010/main" val="0"/>
              </a:ext>
            </a:extLst>
          </a:blip>
          <a:srcRect l="12292" r="12481"/>
          <a:stretch/>
        </p:blipFill>
        <p:spPr>
          <a:xfrm>
            <a:off x="6126616" y="309538"/>
            <a:ext cx="6551325" cy="6531529"/>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DSC_7420.jpg" descr="DSC_7420.jpg"/>
          <p:cNvPicPr>
            <a:picLocks noChangeAspect="1"/>
          </p:cNvPicPr>
          <p:nvPr/>
        </p:nvPicPr>
        <p:blipFill>
          <a:blip r:embed="rId3">
            <a:alphaModFix amt="53146"/>
          </a:blip>
          <a:stretch>
            <a:fillRect/>
          </a:stretch>
        </p:blipFill>
        <p:spPr>
          <a:xfrm>
            <a:off x="3327282" y="2749550"/>
            <a:ext cx="6350236" cy="4254500"/>
          </a:xfrm>
          <a:prstGeom prst="rect">
            <a:avLst/>
          </a:prstGeom>
          <a:ln w="25400"/>
        </p:spPr>
      </p:pic>
      <p:sp>
        <p:nvSpPr>
          <p:cNvPr id="275" name="Text"/>
          <p:cNvSpPr txBox="1"/>
          <p:nvPr/>
        </p:nvSpPr>
        <p:spPr>
          <a:xfrm>
            <a:off x="6273088" y="4773270"/>
            <a:ext cx="712624" cy="461060"/>
          </a:xfrm>
          <a:prstGeom prst="rect">
            <a:avLst/>
          </a:prstGeom>
          <a:ln w="12700">
            <a:miter lim="400000"/>
          </a:ln>
        </p:spPr>
        <p:txBody>
          <a:bodyPr wrap="none" lIns="50800" tIns="50800" rIns="50800" bIns="50800" anchor="ctr">
            <a:spAutoFit/>
          </a:bodyPr>
          <a:lstStyle/>
          <a:p>
            <a:endParaRPr/>
          </a:p>
        </p:txBody>
      </p:sp>
      <p:sp>
        <p:nvSpPr>
          <p:cNvPr id="276" name="We invite you now as FIRE carriers, to join with the story of this land and honour creation as sacred while displaying an attitude of responsibility for the Earth as ecological stewards and custodians."/>
          <p:cNvSpPr txBox="1"/>
          <p:nvPr/>
        </p:nvSpPr>
        <p:spPr>
          <a:xfrm>
            <a:off x="667647" y="2471012"/>
            <a:ext cx="11923506" cy="48115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457200">
              <a:defRPr sz="5100" b="0">
                <a:solidFill>
                  <a:schemeClr val="accent5"/>
                </a:solidFill>
                <a:latin typeface="Papyrus"/>
                <a:ea typeface="Papyrus"/>
                <a:cs typeface="Papyrus"/>
                <a:sym typeface="Papyrus"/>
              </a:defRPr>
            </a:lvl1pPr>
          </a:lstStyle>
          <a:p>
            <a:r>
              <a:rPr dirty="0">
                <a:solidFill>
                  <a:schemeClr val="tx1"/>
                </a:solidFill>
              </a:rPr>
              <a:t>We invite you now </a:t>
            </a:r>
            <a:r>
              <a:rPr lang="en-US" dirty="0">
                <a:solidFill>
                  <a:schemeClr val="tx1"/>
                </a:solidFill>
              </a:rPr>
              <a:t>to become</a:t>
            </a:r>
            <a:r>
              <a:rPr dirty="0">
                <a:solidFill>
                  <a:schemeClr val="tx1"/>
                </a:solidFill>
              </a:rPr>
              <a:t> FIRE carriers, to join with the story of this land and </a:t>
            </a:r>
            <a:r>
              <a:rPr dirty="0" err="1">
                <a:solidFill>
                  <a:schemeClr val="tx1"/>
                </a:solidFill>
              </a:rPr>
              <a:t>honour</a:t>
            </a:r>
            <a:r>
              <a:rPr dirty="0">
                <a:solidFill>
                  <a:schemeClr val="tx1"/>
                </a:solidFill>
              </a:rPr>
              <a:t> creation as sacred while displaying an attitude of responsibility for the Earth as ecological stewards and custodians.</a:t>
            </a:r>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DSC_7420.jpg" descr="DSC_7420.jpg"/>
          <p:cNvPicPr>
            <a:picLocks noChangeAspect="1"/>
          </p:cNvPicPr>
          <p:nvPr/>
        </p:nvPicPr>
        <p:blipFill>
          <a:blip r:embed="rId3">
            <a:alphaModFix amt="53146"/>
          </a:blip>
          <a:stretch>
            <a:fillRect/>
          </a:stretch>
        </p:blipFill>
        <p:spPr>
          <a:xfrm>
            <a:off x="3327282" y="2749550"/>
            <a:ext cx="6350236" cy="4254500"/>
          </a:xfrm>
          <a:prstGeom prst="rect">
            <a:avLst/>
          </a:prstGeom>
          <a:ln w="25400"/>
        </p:spPr>
      </p:pic>
      <p:sp>
        <p:nvSpPr>
          <p:cNvPr id="275" name="Text"/>
          <p:cNvSpPr txBox="1"/>
          <p:nvPr/>
        </p:nvSpPr>
        <p:spPr>
          <a:xfrm>
            <a:off x="6273088" y="4773270"/>
            <a:ext cx="712624" cy="461060"/>
          </a:xfrm>
          <a:prstGeom prst="rect">
            <a:avLst/>
          </a:prstGeom>
          <a:ln w="12700">
            <a:miter lim="400000"/>
          </a:ln>
        </p:spPr>
        <p:txBody>
          <a:bodyPr wrap="none" lIns="50800" tIns="50800" rIns="50800" bIns="50800" anchor="ctr">
            <a:spAutoFit/>
          </a:bodyPr>
          <a:lstStyle/>
          <a:p>
            <a:endParaRPr/>
          </a:p>
        </p:txBody>
      </p:sp>
      <p:sp>
        <p:nvSpPr>
          <p:cNvPr id="276" name="We invite you now as FIRE carriers, to join with the story of this land and honour creation as sacred while displaying an attitude of responsibility for the Earth as ecological stewards and custodians."/>
          <p:cNvSpPr txBox="1"/>
          <p:nvPr/>
        </p:nvSpPr>
        <p:spPr>
          <a:xfrm>
            <a:off x="667647" y="4433088"/>
            <a:ext cx="11923506" cy="8874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457200">
              <a:defRPr sz="5100" b="0">
                <a:solidFill>
                  <a:schemeClr val="accent5"/>
                </a:solidFill>
                <a:latin typeface="Papyrus"/>
                <a:ea typeface="Papyrus"/>
                <a:cs typeface="Papyrus"/>
                <a:sym typeface="Papyrus"/>
              </a:defRPr>
            </a:lvl1pPr>
          </a:lstStyle>
          <a:p>
            <a:endParaRPr dirty="0">
              <a:solidFill>
                <a:schemeClr val="tx1"/>
              </a:solidFill>
            </a:endParaRPr>
          </a:p>
        </p:txBody>
      </p:sp>
      <p:sp>
        <p:nvSpPr>
          <p:cNvPr id="3" name="TextBox 2">
            <a:extLst>
              <a:ext uri="{FF2B5EF4-FFF2-40B4-BE49-F238E27FC236}">
                <a16:creationId xmlns:a16="http://schemas.microsoft.com/office/drawing/2014/main" id="{7BCA8F3B-4F24-C670-375D-FF56A95C3581}"/>
              </a:ext>
            </a:extLst>
          </p:cNvPr>
          <p:cNvSpPr txBox="1"/>
          <p:nvPr/>
        </p:nvSpPr>
        <p:spPr>
          <a:xfrm>
            <a:off x="308423" y="490984"/>
            <a:ext cx="12387953" cy="87716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3600" dirty="0">
                <a:latin typeface="Apple Chancery" panose="03020702040506060504" pitchFamily="66" charset="-79"/>
                <a:cs typeface="Apple Chancery" panose="03020702040506060504" pitchFamily="66" charset="-79"/>
              </a:rPr>
              <a:t>As joint caretakers of the land today and all that has been created, </a:t>
            </a: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let us bless each other with the following blessing:</a:t>
            </a:r>
          </a:p>
          <a:p>
            <a:endParaRPr lang="en-US" sz="3600" dirty="0">
              <a:latin typeface="Apple Chancery" panose="03020702040506060504" pitchFamily="66" charset="-79"/>
              <a:cs typeface="Apple Chancery" panose="03020702040506060504" pitchFamily="66" charset="-79"/>
            </a:endParaRP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As you journey in the footsteps the ancient ones</a:t>
            </a: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May you feel their courageous spirit,</a:t>
            </a: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Travel gently with respect on this sacred land.</a:t>
            </a: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Hold the sacredness of the land, close to your heart and may the </a:t>
            </a:r>
          </a:p>
          <a:p>
            <a:endParaRPr lang="en-US" sz="3600" dirty="0">
              <a:latin typeface="Apple Chancery" panose="03020702040506060504" pitchFamily="66" charset="-79"/>
              <a:cs typeface="Apple Chancery" panose="03020702040506060504" pitchFamily="66" charset="-79"/>
            </a:endParaRPr>
          </a:p>
          <a:p>
            <a:r>
              <a:rPr lang="en-US" sz="3600" dirty="0">
                <a:latin typeface="Apple Chancery" panose="03020702040506060504" pitchFamily="66" charset="-79"/>
                <a:cs typeface="Apple Chancery" panose="03020702040506060504" pitchFamily="66" charset="-79"/>
              </a:rPr>
              <a:t>spirits of the Ancestors, watch over and keep you safe. Amen</a:t>
            </a:r>
          </a:p>
          <a:p>
            <a:endParaRPr lang="en-US" dirty="0"/>
          </a:p>
        </p:txBody>
      </p:sp>
    </p:spTree>
    <p:extLst>
      <p:ext uri="{BB962C8B-B14F-4D97-AF65-F5344CB8AC3E}">
        <p14:creationId xmlns:p14="http://schemas.microsoft.com/office/powerpoint/2010/main" val="1114283496"/>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828763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DSC_7420.jpg" descr="DSC_7420.jpg"/>
          <p:cNvPicPr>
            <a:picLocks noChangeAspect="1"/>
          </p:cNvPicPr>
          <p:nvPr/>
        </p:nvPicPr>
        <p:blipFill>
          <a:blip r:embed="rId2"/>
          <a:stretch>
            <a:fillRect/>
          </a:stretch>
        </p:blipFill>
        <p:spPr>
          <a:xfrm>
            <a:off x="3327282" y="2749550"/>
            <a:ext cx="6350236" cy="4254500"/>
          </a:xfrm>
          <a:prstGeom prst="rect">
            <a:avLst/>
          </a:prstGeom>
          <a:ln w="25400"/>
        </p:spPr>
      </p:pic>
      <p:sp>
        <p:nvSpPr>
          <p:cNvPr id="281" name="May the fire be in my thoughts…"/>
          <p:cNvSpPr txBox="1">
            <a:spLocks noGrp="1"/>
          </p:cNvSpPr>
          <p:nvPr>
            <p:ph type="subTitle" idx="1"/>
          </p:nvPr>
        </p:nvSpPr>
        <p:spPr>
          <a:xfrm>
            <a:off x="1270000" y="591991"/>
            <a:ext cx="10464800" cy="7819838"/>
          </a:xfrm>
          <a:prstGeom prst="rect">
            <a:avLst/>
          </a:prstGeom>
        </p:spPr>
        <p:txBody>
          <a:bodyPr/>
          <a:lstStyle/>
          <a:p>
            <a:pPr defTabSz="233679">
              <a:defRPr sz="3240">
                <a:latin typeface="Bradley Hand ITC TT-Bold"/>
                <a:ea typeface="Bradley Hand ITC TT-Bold"/>
                <a:cs typeface="Bradley Hand ITC TT-Bold"/>
                <a:sym typeface="Bradley Hand ITC TT-Bold"/>
              </a:defRPr>
            </a:pPr>
            <a:r>
              <a:t>May the fire be in my thoughts</a:t>
            </a:r>
          </a:p>
          <a:p>
            <a:pPr defTabSz="233679">
              <a:defRPr sz="3240">
                <a:latin typeface="Bradley Hand ITC TT-Bold"/>
                <a:ea typeface="Bradley Hand ITC TT-Bold"/>
                <a:cs typeface="Bradley Hand ITC TT-Bold"/>
                <a:sym typeface="Bradley Hand ITC TT-Bold"/>
              </a:defRPr>
            </a:pPr>
            <a:r>
              <a:t>Making them good and just</a:t>
            </a:r>
          </a:p>
          <a:p>
            <a:pPr defTabSz="233679">
              <a:defRPr sz="3240">
                <a:latin typeface="Bradley Hand ITC TT-Bold"/>
                <a:ea typeface="Bradley Hand ITC TT-Bold"/>
                <a:cs typeface="Bradley Hand ITC TT-Bold"/>
                <a:sym typeface="Bradley Hand ITC TT-Bold"/>
              </a:defRPr>
            </a:pPr>
            <a:r>
              <a:t>May it protect me from all harm</a:t>
            </a:r>
          </a:p>
          <a:p>
            <a:pPr defTabSz="233679">
              <a:defRPr sz="3240">
                <a:latin typeface="Bradley Hand ITC TT-Bold"/>
                <a:ea typeface="Bradley Hand ITC TT-Bold"/>
                <a:cs typeface="Bradley Hand ITC TT-Bold"/>
                <a:sym typeface="Bradley Hand ITC TT-Bold"/>
              </a:defRPr>
            </a:pPr>
            <a:endParaRPr/>
          </a:p>
          <a:p>
            <a:pPr defTabSz="233679">
              <a:defRPr sz="3240">
                <a:latin typeface="Bradley Hand ITC TT-Bold"/>
                <a:ea typeface="Bradley Hand ITC TT-Bold"/>
                <a:cs typeface="Bradley Hand ITC TT-Bold"/>
                <a:sym typeface="Bradley Hand ITC TT-Bold"/>
              </a:defRPr>
            </a:pPr>
            <a:r>
              <a:t>May the fire be in my eyes</a:t>
            </a:r>
          </a:p>
          <a:p>
            <a:pPr defTabSz="233679">
              <a:defRPr sz="3240">
                <a:latin typeface="Bradley Hand ITC TT-Bold"/>
                <a:ea typeface="Bradley Hand ITC TT-Bold"/>
                <a:cs typeface="Bradley Hand ITC TT-Bold"/>
                <a:sym typeface="Bradley Hand ITC TT-Bold"/>
              </a:defRPr>
            </a:pPr>
            <a:r>
              <a:t>May it open my eyes to see what is good in life</a:t>
            </a:r>
          </a:p>
          <a:p>
            <a:pPr defTabSz="233679">
              <a:defRPr sz="3240">
                <a:latin typeface="Bradley Hand ITC TT-Bold"/>
                <a:ea typeface="Bradley Hand ITC TT-Bold"/>
                <a:cs typeface="Bradley Hand ITC TT-Bold"/>
                <a:sym typeface="Bradley Hand ITC TT-Bold"/>
              </a:defRPr>
            </a:pPr>
            <a:r>
              <a:t>May it protect me from speaking against others</a:t>
            </a:r>
          </a:p>
          <a:p>
            <a:pPr defTabSz="233679">
              <a:defRPr sz="3240">
                <a:latin typeface="Bradley Hand ITC TT-Bold"/>
                <a:ea typeface="Bradley Hand ITC TT-Bold"/>
                <a:cs typeface="Bradley Hand ITC TT-Bold"/>
                <a:sym typeface="Bradley Hand ITC TT-Bold"/>
              </a:defRPr>
            </a:pPr>
            <a:endParaRPr/>
          </a:p>
          <a:p>
            <a:pPr defTabSz="233679">
              <a:defRPr sz="3240">
                <a:latin typeface="Bradley Hand ITC TT-Bold"/>
                <a:ea typeface="Bradley Hand ITC TT-Bold"/>
                <a:cs typeface="Bradley Hand ITC TT-Bold"/>
                <a:sym typeface="Bradley Hand ITC TT-Bold"/>
              </a:defRPr>
            </a:pPr>
            <a:r>
              <a:t>May the fire be in my ears</a:t>
            </a:r>
          </a:p>
          <a:p>
            <a:pPr defTabSz="233679">
              <a:defRPr sz="3240">
                <a:latin typeface="Bradley Hand ITC TT-Bold"/>
                <a:ea typeface="Bradley Hand ITC TT-Bold"/>
                <a:cs typeface="Bradley Hand ITC TT-Bold"/>
                <a:sym typeface="Bradley Hand ITC TT-Bold"/>
              </a:defRPr>
            </a:pPr>
            <a:r>
              <a:t>I pray that I may hear with deep listening</a:t>
            </a:r>
          </a:p>
          <a:p>
            <a:pPr defTabSz="233679">
              <a:defRPr sz="3240">
                <a:latin typeface="Bradley Hand ITC TT-Bold"/>
                <a:ea typeface="Bradley Hand ITC TT-Bold"/>
                <a:cs typeface="Bradley Hand ITC TT-Bold"/>
                <a:sym typeface="Bradley Hand ITC TT-Bold"/>
              </a:defRPr>
            </a:pPr>
            <a:r>
              <a:t>So that I may hear the flow of water</a:t>
            </a:r>
          </a:p>
          <a:p>
            <a:pPr defTabSz="233679">
              <a:defRPr sz="3240">
                <a:latin typeface="Bradley Hand ITC TT-Bold"/>
                <a:ea typeface="Bradley Hand ITC TT-Bold"/>
                <a:cs typeface="Bradley Hand ITC TT-Bold"/>
                <a:sym typeface="Bradley Hand ITC TT-Bold"/>
              </a:defRPr>
            </a:pPr>
            <a:r>
              <a:t>And of all Creation and the Dreaming</a:t>
            </a:r>
          </a:p>
          <a:p>
            <a:pPr defTabSz="233679">
              <a:defRPr sz="3240">
                <a:latin typeface="Bradley Hand ITC TT-Bold"/>
                <a:ea typeface="Bradley Hand ITC TT-Bold"/>
                <a:cs typeface="Bradley Hand ITC TT-Bold"/>
                <a:sym typeface="Bradley Hand ITC TT-Bold"/>
              </a:defRPr>
            </a:pPr>
            <a:r>
              <a:t>May I be protected against gossip</a:t>
            </a:r>
          </a:p>
          <a:p>
            <a:pPr defTabSz="233679">
              <a:defRPr sz="3240">
                <a:latin typeface="Bradley Hand ITC TT-Bold"/>
                <a:ea typeface="Bradley Hand ITC TT-Bold"/>
                <a:cs typeface="Bradley Hand ITC TT-Bold"/>
                <a:sym typeface="Bradley Hand ITC TT-Bold"/>
              </a:defRPr>
            </a:pPr>
            <a:r>
              <a:t>And from things that break down and harm families</a:t>
            </a:r>
          </a:p>
          <a:p>
            <a:pPr defTabSz="233679">
              <a:defRPr sz="2600"/>
            </a:pPr>
            <a:endParaRPr/>
          </a:p>
          <a:p>
            <a:pPr defTabSz="233679">
              <a:defRPr sz="2600"/>
            </a:pPr>
            <a:endParaRPr/>
          </a:p>
          <a:p>
            <a:pPr defTabSz="233679">
              <a:defRPr sz="2600"/>
            </a:pPr>
            <a:endParaRPr/>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 name="DSC_7420.jpg" descr="DSC_7420.jpg"/>
          <p:cNvPicPr>
            <a:picLocks noChangeAspect="1"/>
          </p:cNvPicPr>
          <p:nvPr/>
        </p:nvPicPr>
        <p:blipFill>
          <a:blip r:embed="rId2"/>
          <a:stretch>
            <a:fillRect/>
          </a:stretch>
        </p:blipFill>
        <p:spPr>
          <a:xfrm>
            <a:off x="3520597" y="2749550"/>
            <a:ext cx="6350236" cy="4254500"/>
          </a:xfrm>
          <a:prstGeom prst="rect">
            <a:avLst/>
          </a:prstGeom>
          <a:ln w="25400"/>
        </p:spPr>
      </p:pic>
      <p:sp>
        <p:nvSpPr>
          <p:cNvPr id="284" name="May the fire be in my arms and hands…"/>
          <p:cNvSpPr txBox="1">
            <a:spLocks noGrp="1"/>
          </p:cNvSpPr>
          <p:nvPr>
            <p:ph type="title"/>
          </p:nvPr>
        </p:nvSpPr>
        <p:spPr>
          <a:xfrm>
            <a:off x="1145814" y="2380460"/>
            <a:ext cx="11099801" cy="5405395"/>
          </a:xfrm>
          <a:prstGeom prst="rect">
            <a:avLst/>
          </a:prstGeom>
        </p:spPr>
        <p:txBody>
          <a:bodyPr/>
          <a:lstStyle/>
          <a:p>
            <a:pPr defTabSz="332993">
              <a:defRPr sz="3306">
                <a:latin typeface="Bradley Hand ITC TT-Bold"/>
                <a:ea typeface="Bradley Hand ITC TT-Bold"/>
                <a:cs typeface="Bradley Hand ITC TT-Bold"/>
                <a:sym typeface="Bradley Hand ITC TT-Bold"/>
              </a:defRPr>
            </a:pPr>
            <a:r>
              <a:t>May the fire be in my arms and hands</a:t>
            </a:r>
          </a:p>
          <a:p>
            <a:pPr defTabSz="332993">
              <a:defRPr sz="3306">
                <a:latin typeface="Bradley Hand ITC TT-Bold"/>
                <a:ea typeface="Bradley Hand ITC TT-Bold"/>
                <a:cs typeface="Bradley Hand ITC TT-Bold"/>
                <a:sym typeface="Bradley Hand ITC TT-Bold"/>
              </a:defRPr>
            </a:pPr>
            <a:r>
              <a:t>So that I may be of service and build up love</a:t>
            </a:r>
          </a:p>
          <a:p>
            <a:pPr defTabSz="332993">
              <a:defRPr sz="3306">
                <a:latin typeface="Bradley Hand ITC TT-Bold"/>
                <a:ea typeface="Bradley Hand ITC TT-Bold"/>
                <a:cs typeface="Bradley Hand ITC TT-Bold"/>
                <a:sym typeface="Bradley Hand ITC TT-Bold"/>
              </a:defRPr>
            </a:pPr>
            <a:r>
              <a:t>May the fire protect me from all violence</a:t>
            </a:r>
          </a:p>
          <a:p>
            <a:pPr defTabSz="332993">
              <a:defRPr sz="3306">
                <a:latin typeface="Bradley Hand ITC TT-Bold"/>
                <a:ea typeface="Bradley Hand ITC TT-Bold"/>
                <a:cs typeface="Bradley Hand ITC TT-Bold"/>
                <a:sym typeface="Bradley Hand ITC TT-Bold"/>
              </a:defRPr>
            </a:pPr>
            <a:r>
              <a:t>May the fire be in my whole being</a:t>
            </a:r>
          </a:p>
          <a:p>
            <a:pPr defTabSz="332993">
              <a:defRPr sz="3306">
                <a:latin typeface="Bradley Hand ITC TT-Bold"/>
                <a:ea typeface="Bradley Hand ITC TT-Bold"/>
                <a:cs typeface="Bradley Hand ITC TT-Bold"/>
                <a:sym typeface="Bradley Hand ITC TT-Bold"/>
              </a:defRPr>
            </a:pPr>
            <a:r>
              <a:t>In my legs and feet</a:t>
            </a:r>
          </a:p>
          <a:p>
            <a:pPr defTabSz="332993">
              <a:defRPr sz="3306">
                <a:latin typeface="Bradley Hand ITC TT-Bold"/>
                <a:ea typeface="Bradley Hand ITC TT-Bold"/>
                <a:cs typeface="Bradley Hand ITC TT-Bold"/>
                <a:sym typeface="Bradley Hand ITC TT-Bold"/>
              </a:defRPr>
            </a:pPr>
            <a:r>
              <a:t>Enabling me to walk the earth with respect and care</a:t>
            </a:r>
          </a:p>
          <a:p>
            <a:pPr defTabSz="332993">
              <a:defRPr sz="3306">
                <a:latin typeface="Bradley Hand ITC TT-Bold"/>
                <a:ea typeface="Bradley Hand ITC TT-Bold"/>
                <a:cs typeface="Bradley Hand ITC TT-Bold"/>
                <a:sym typeface="Bradley Hand ITC TT-Bold"/>
              </a:defRPr>
            </a:pPr>
            <a:r>
              <a:t>So that I may journey in ways of goodness and trust</a:t>
            </a:r>
          </a:p>
          <a:p>
            <a:pPr defTabSz="332993">
              <a:defRPr sz="3306">
                <a:latin typeface="Bradley Hand ITC TT-Bold"/>
                <a:ea typeface="Bradley Hand ITC TT-Bold"/>
                <a:cs typeface="Bradley Hand ITC TT-Bold"/>
                <a:sym typeface="Bradley Hand ITC TT-Bold"/>
              </a:defRPr>
            </a:pPr>
            <a:r>
              <a:t>And be protected from walking away from what is true.</a:t>
            </a:r>
          </a:p>
          <a:p>
            <a:pPr defTabSz="332993">
              <a:defRPr sz="3306">
                <a:latin typeface="Bradley Hand ITC TT-Bold"/>
                <a:ea typeface="Bradley Hand ITC TT-Bold"/>
                <a:cs typeface="Bradley Hand ITC TT-Bold"/>
                <a:sym typeface="Bradley Hand ITC TT-Bold"/>
              </a:defRPr>
            </a:pPr>
            <a:r>
              <a:t>Amen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6D2BF1-9564-7181-E687-05F739567A36}"/>
              </a:ext>
            </a:extLst>
          </p:cNvPr>
          <p:cNvSpPr txBox="1"/>
          <p:nvPr/>
        </p:nvSpPr>
        <p:spPr>
          <a:xfrm>
            <a:off x="2286000" y="3072441"/>
            <a:ext cx="8246533"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hlinkClick r:id="rId2"/>
              </a:rPr>
              <a:t>https://www.reconciliation.org.au/reconciliation/what-is-reconciliation/#:~:text=The%20five%20dimensions%20of%20reconciliation</a:t>
            </a:r>
            <a:endPar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21516319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BED75B-C97D-E616-DDC7-E679DD3AA3FC}"/>
              </a:ext>
            </a:extLst>
          </p:cNvPr>
          <p:cNvSpPr txBox="1"/>
          <p:nvPr/>
        </p:nvSpPr>
        <p:spPr>
          <a:xfrm flipH="1">
            <a:off x="1777999" y="3577239"/>
            <a:ext cx="866986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hlinkClick r:id="rId2"/>
              </a:rPr>
              <a:t>https://fromtheheart.com.au/education/#/lessons/uWNnu6QKBe0x3w0nHedIY8hMbO4eZhmb</a:t>
            </a:r>
            <a:endPar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400" b="1" i="0" u="none" strike="noStrike" cap="none" spc="0" normalizeH="0" baseline="0" dirty="0">
              <a:ln>
                <a:noFill/>
              </a:ln>
              <a:solidFill>
                <a:srgbClr val="FFFFFF"/>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414661063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image.png" descr="image.png"/>
          <p:cNvPicPr>
            <a:picLocks noChangeAspect="1"/>
          </p:cNvPicPr>
          <p:nvPr/>
        </p:nvPicPr>
        <p:blipFill>
          <a:blip r:embed="rId3"/>
          <a:stretch>
            <a:fillRect/>
          </a:stretch>
        </p:blipFill>
        <p:spPr>
          <a:xfrm>
            <a:off x="-6502400" y="-4711700"/>
            <a:ext cx="12357100" cy="12357100"/>
          </a:xfrm>
          <a:prstGeom prst="rect">
            <a:avLst/>
          </a:prstGeom>
          <a:ln w="12700">
            <a:miter lim="400000"/>
          </a:ln>
        </p:spPr>
      </p:pic>
      <p:pic>
        <p:nvPicPr>
          <p:cNvPr id="229" name="image.png" descr="image.png"/>
          <p:cNvPicPr>
            <a:picLocks noChangeAspect="1"/>
          </p:cNvPicPr>
          <p:nvPr/>
        </p:nvPicPr>
        <p:blipFill>
          <a:blip r:embed="rId4"/>
          <a:stretch>
            <a:fillRect/>
          </a:stretch>
        </p:blipFill>
        <p:spPr>
          <a:xfrm>
            <a:off x="309221" y="6819433"/>
            <a:ext cx="2349501" cy="2349501"/>
          </a:xfrm>
          <a:prstGeom prst="rect">
            <a:avLst/>
          </a:prstGeom>
          <a:ln w="12700">
            <a:miter lim="400000"/>
          </a:ln>
        </p:spPr>
      </p:pic>
      <p:pic>
        <p:nvPicPr>
          <p:cNvPr id="230" name="image.png" descr="image.png"/>
          <p:cNvPicPr>
            <a:picLocks noChangeAspect="1"/>
          </p:cNvPicPr>
          <p:nvPr/>
        </p:nvPicPr>
        <p:blipFill>
          <a:blip r:embed="rId5"/>
          <a:stretch>
            <a:fillRect/>
          </a:stretch>
        </p:blipFill>
        <p:spPr>
          <a:xfrm>
            <a:off x="6822675" y="1431260"/>
            <a:ext cx="1054101" cy="1054101"/>
          </a:xfrm>
          <a:prstGeom prst="rect">
            <a:avLst/>
          </a:prstGeom>
          <a:ln w="12700">
            <a:miter lim="400000"/>
          </a:ln>
        </p:spPr>
      </p:pic>
      <p:pic>
        <p:nvPicPr>
          <p:cNvPr id="231" name="image.png" descr="image.png"/>
          <p:cNvPicPr>
            <a:picLocks noChangeAspect="1"/>
          </p:cNvPicPr>
          <p:nvPr/>
        </p:nvPicPr>
        <p:blipFill>
          <a:blip r:embed="rId4"/>
          <a:stretch>
            <a:fillRect/>
          </a:stretch>
        </p:blipFill>
        <p:spPr>
          <a:xfrm>
            <a:off x="9793223" y="1513810"/>
            <a:ext cx="889001" cy="889001"/>
          </a:xfrm>
          <a:prstGeom prst="rect">
            <a:avLst/>
          </a:prstGeom>
          <a:ln w="12700">
            <a:miter lim="400000"/>
          </a:ln>
        </p:spPr>
      </p:pic>
      <p:pic>
        <p:nvPicPr>
          <p:cNvPr id="232" name="image.png" descr="image.png"/>
          <p:cNvPicPr>
            <a:picLocks noChangeAspect="1"/>
          </p:cNvPicPr>
          <p:nvPr/>
        </p:nvPicPr>
        <p:blipFill>
          <a:blip r:embed="rId6"/>
          <a:stretch>
            <a:fillRect/>
          </a:stretch>
        </p:blipFill>
        <p:spPr>
          <a:xfrm>
            <a:off x="8384150" y="1507460"/>
            <a:ext cx="901701" cy="901701"/>
          </a:xfrm>
          <a:prstGeom prst="rect">
            <a:avLst/>
          </a:prstGeom>
          <a:ln w="12700">
            <a:miter lim="400000"/>
          </a:ln>
        </p:spPr>
      </p:pic>
      <p:pic>
        <p:nvPicPr>
          <p:cNvPr id="233" name="image.png" descr="image.png"/>
          <p:cNvPicPr>
            <a:picLocks noChangeAspect="1"/>
          </p:cNvPicPr>
          <p:nvPr/>
        </p:nvPicPr>
        <p:blipFill>
          <a:blip r:embed="rId6"/>
          <a:stretch>
            <a:fillRect/>
          </a:stretch>
        </p:blipFill>
        <p:spPr>
          <a:xfrm>
            <a:off x="2137284" y="5187667"/>
            <a:ext cx="1816101" cy="1816101"/>
          </a:xfrm>
          <a:prstGeom prst="rect">
            <a:avLst/>
          </a:prstGeom>
          <a:ln w="12700">
            <a:miter lim="400000"/>
          </a:ln>
        </p:spPr>
      </p:pic>
      <p:sp>
        <p:nvSpPr>
          <p:cNvPr id="234" name="F.I.R.E Carrier"/>
          <p:cNvSpPr txBox="1"/>
          <p:nvPr/>
        </p:nvSpPr>
        <p:spPr>
          <a:xfrm>
            <a:off x="3413587" y="241298"/>
            <a:ext cx="9713802" cy="137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6500" b="0">
                <a:latin typeface="Papyrus"/>
                <a:ea typeface="Papyrus"/>
                <a:cs typeface="Papyrus"/>
                <a:sym typeface="Papyrus"/>
              </a:defRPr>
            </a:lvl1pPr>
          </a:lstStyle>
          <a:p>
            <a:r>
              <a:t>F.I.R.E Carrier</a:t>
            </a:r>
          </a:p>
        </p:txBody>
      </p:sp>
      <p:pic>
        <p:nvPicPr>
          <p:cNvPr id="235" name="image.png" descr="image.png"/>
          <p:cNvPicPr>
            <a:picLocks noChangeAspect="1"/>
          </p:cNvPicPr>
          <p:nvPr/>
        </p:nvPicPr>
        <p:blipFill>
          <a:blip r:embed="rId7"/>
          <a:stretch>
            <a:fillRect/>
          </a:stretch>
        </p:blipFill>
        <p:spPr>
          <a:xfrm>
            <a:off x="3308902" y="2911051"/>
            <a:ext cx="2336801" cy="2336801"/>
          </a:xfrm>
          <a:prstGeom prst="rect">
            <a:avLst/>
          </a:prstGeom>
          <a:ln w="12700">
            <a:miter lim="400000"/>
          </a:ln>
        </p:spPr>
      </p:pic>
      <p:sp>
        <p:nvSpPr>
          <p:cNvPr id="236" name="FRIENDS IGNITING RECONCILIATION…"/>
          <p:cNvSpPr txBox="1"/>
          <p:nvPr/>
        </p:nvSpPr>
        <p:spPr>
          <a:xfrm>
            <a:off x="4973366" y="7089766"/>
            <a:ext cx="6594242" cy="779296"/>
          </a:xfrm>
          <a:prstGeom prst="rect">
            <a:avLst/>
          </a:prstGeom>
          <a:solidFill>
            <a:schemeClr val="accent5"/>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2200" b="0">
                <a:latin typeface="+mn-lt"/>
                <a:ea typeface="+mn-ea"/>
                <a:cs typeface="+mn-cs"/>
                <a:sym typeface="Helvetica Neue Medium"/>
              </a:defRPr>
            </a:pPr>
            <a:r>
              <a:t>FRIENDS IGNITING RECONCILIATION</a:t>
            </a:r>
          </a:p>
          <a:p>
            <a:pPr>
              <a:defRPr sz="2200" b="0">
                <a:latin typeface="+mn-lt"/>
                <a:ea typeface="+mn-ea"/>
                <a:cs typeface="+mn-cs"/>
                <a:sym typeface="Helvetica Neue Medium"/>
              </a:defRPr>
            </a:pPr>
            <a:r>
              <a:t>through EDUCATION</a:t>
            </a:r>
          </a:p>
        </p:txBody>
      </p:sp>
      <p:pic>
        <p:nvPicPr>
          <p:cNvPr id="237" name="Screen Shot 2021-01-21 at 9.29.36 am.png" descr="Screen Shot 2021-01-21 at 9.29.36 am.png"/>
          <p:cNvPicPr>
            <a:picLocks noChangeAspect="1"/>
          </p:cNvPicPr>
          <p:nvPr/>
        </p:nvPicPr>
        <p:blipFill>
          <a:blip r:embed="rId8"/>
          <a:stretch>
            <a:fillRect/>
          </a:stretch>
        </p:blipFill>
        <p:spPr>
          <a:xfrm>
            <a:off x="6841882" y="3306169"/>
            <a:ext cx="2857212" cy="3141263"/>
          </a:xfrm>
          <a:prstGeom prst="rect">
            <a:avLst/>
          </a:prstGeom>
          <a:ln w="12700">
            <a:miter lim="400000"/>
          </a:ln>
        </p:spPr>
      </p:pic>
      <p:pic>
        <p:nvPicPr>
          <p:cNvPr id="238" name="Image" descr="Image"/>
          <p:cNvPicPr>
            <a:picLocks noChangeAspect="1"/>
          </p:cNvPicPr>
          <p:nvPr/>
        </p:nvPicPr>
        <p:blipFill>
          <a:blip r:embed="rId9"/>
          <a:stretch>
            <a:fillRect/>
          </a:stretch>
        </p:blipFill>
        <p:spPr>
          <a:xfrm>
            <a:off x="11189598" y="1570960"/>
            <a:ext cx="812801" cy="774701"/>
          </a:xfrm>
          <a:prstGeom prst="rect">
            <a:avLst/>
          </a:prstGeom>
          <a:ln w="12700">
            <a:miter lim="400000"/>
          </a:ln>
        </p:spPr>
      </p:pic>
      <p:pic>
        <p:nvPicPr>
          <p:cNvPr id="239" name="Image" descr="Image"/>
          <p:cNvPicPr>
            <a:picLocks noChangeAspect="1"/>
          </p:cNvPicPr>
          <p:nvPr/>
        </p:nvPicPr>
        <p:blipFill>
          <a:blip r:embed="rId9"/>
          <a:stretch>
            <a:fillRect/>
          </a:stretch>
        </p:blipFill>
        <p:spPr>
          <a:xfrm>
            <a:off x="4713739" y="1644893"/>
            <a:ext cx="1294861" cy="123416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IMG_4664.JPG" descr="IMG_4664.JPG"/>
          <p:cNvPicPr>
            <a:picLocks noChangeAspect="1"/>
          </p:cNvPicPr>
          <p:nvPr/>
        </p:nvPicPr>
        <p:blipFill>
          <a:blip r:embed="rId3"/>
          <a:stretch>
            <a:fillRect/>
          </a:stretch>
        </p:blipFill>
        <p:spPr>
          <a:xfrm>
            <a:off x="223122" y="683221"/>
            <a:ext cx="6112883" cy="5313635"/>
          </a:xfrm>
          <a:prstGeom prst="rect">
            <a:avLst/>
          </a:prstGeom>
          <a:ln w="12700">
            <a:miter lim="400000"/>
          </a:ln>
        </p:spPr>
      </p:pic>
      <p:pic>
        <p:nvPicPr>
          <p:cNvPr id="167" name="DSC_7420.jpg" descr="DSC_7420.jpg"/>
          <p:cNvPicPr>
            <a:picLocks noChangeAspect="1"/>
          </p:cNvPicPr>
          <p:nvPr/>
        </p:nvPicPr>
        <p:blipFill>
          <a:blip r:embed="rId4">
            <a:alphaModFix amt="25476"/>
          </a:blip>
          <a:stretch>
            <a:fillRect/>
          </a:stretch>
        </p:blipFill>
        <p:spPr>
          <a:xfrm>
            <a:off x="8223842" y="309538"/>
            <a:ext cx="3056716" cy="2047924"/>
          </a:xfrm>
          <a:prstGeom prst="rect">
            <a:avLst/>
          </a:prstGeom>
          <a:ln w="25400"/>
        </p:spPr>
      </p:pic>
      <p:sp>
        <p:nvSpPr>
          <p:cNvPr id="168" name="Acknowledgement   of country…"/>
          <p:cNvSpPr txBox="1"/>
          <p:nvPr/>
        </p:nvSpPr>
        <p:spPr>
          <a:xfrm>
            <a:off x="6502400" y="683221"/>
            <a:ext cx="6146800" cy="71814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2200" b="0">
                <a:solidFill>
                  <a:schemeClr val="accent4">
                    <a:hueOff val="-624705"/>
                    <a:lumOff val="1372"/>
                  </a:schemeClr>
                </a:solidFill>
                <a:latin typeface="Papyrus"/>
                <a:ea typeface="Papyrus"/>
                <a:cs typeface="Papyrus"/>
                <a:sym typeface="Papyrus"/>
              </a:defRPr>
            </a:pPr>
            <a:r>
              <a:rPr dirty="0">
                <a:latin typeface="Poppins" pitchFamily="2" charset="77"/>
                <a:cs typeface="Poppins" pitchFamily="2" charset="77"/>
              </a:rPr>
              <a:t>Acknowledgement   of country</a:t>
            </a:r>
          </a:p>
          <a:p>
            <a:pPr>
              <a:defRPr sz="2200" b="0">
                <a:solidFill>
                  <a:schemeClr val="accent4">
                    <a:hueOff val="-624705"/>
                    <a:lumOff val="1372"/>
                  </a:schemeClr>
                </a:solidFill>
                <a:latin typeface="Papyrus"/>
                <a:ea typeface="Papyrus"/>
                <a:cs typeface="Papyrus"/>
                <a:sym typeface="Papyrus"/>
              </a:defRPr>
            </a:pPr>
            <a:endParaRPr sz="2000" dirty="0">
              <a:latin typeface="Poppins" pitchFamily="2" charset="77"/>
              <a:cs typeface="Poppins" pitchFamily="2" charset="77"/>
            </a:endParaRPr>
          </a:p>
          <a:p>
            <a:pPr algn="l">
              <a:defRPr sz="2200" b="0">
                <a:solidFill>
                  <a:schemeClr val="accent4">
                    <a:hueOff val="-624705"/>
                    <a:lumOff val="1372"/>
                  </a:schemeClr>
                </a:solidFill>
                <a:latin typeface="Papyrus"/>
                <a:ea typeface="Papyrus"/>
                <a:cs typeface="Papyrus"/>
                <a:sym typeface="Papyrus"/>
              </a:defRPr>
            </a:pPr>
            <a:r>
              <a:rPr lang="en-AU" sz="2000" dirty="0">
                <a:latin typeface="Poppins" pitchFamily="2" charset="77"/>
                <a:cs typeface="Poppins" pitchFamily="2" charset="77"/>
              </a:rPr>
              <a:t>Today we’d like to acknowledge the Yorta Yorta Nation, inclusive of its eight clans.</a:t>
            </a:r>
          </a:p>
          <a:p>
            <a:pPr algn="l">
              <a:defRPr sz="2200" b="0">
                <a:solidFill>
                  <a:schemeClr val="accent4">
                    <a:hueOff val="-624705"/>
                    <a:lumOff val="1372"/>
                  </a:schemeClr>
                </a:solidFill>
                <a:latin typeface="Papyrus"/>
                <a:ea typeface="Papyrus"/>
                <a:cs typeface="Papyrus"/>
                <a:sym typeface="Papyrus"/>
              </a:defRPr>
            </a:pPr>
            <a:endParaRPr lang="en-AU" sz="2000" dirty="0">
              <a:latin typeface="Poppins" pitchFamily="2" charset="77"/>
              <a:cs typeface="Poppins" pitchFamily="2" charset="77"/>
            </a:endParaRPr>
          </a:p>
          <a:p>
            <a:pPr algn="l">
              <a:defRPr sz="2200" b="0">
                <a:solidFill>
                  <a:schemeClr val="accent4">
                    <a:hueOff val="-624705"/>
                    <a:lumOff val="1372"/>
                  </a:schemeClr>
                </a:solidFill>
                <a:latin typeface="Papyrus"/>
                <a:ea typeface="Papyrus"/>
                <a:cs typeface="Papyrus"/>
                <a:sym typeface="Papyrus"/>
              </a:defRPr>
            </a:pPr>
            <a:r>
              <a:rPr lang="en-AU" sz="2000" dirty="0">
                <a:latin typeface="Poppins" pitchFamily="2" charset="77"/>
                <a:cs typeface="Poppins" pitchFamily="2" charset="77"/>
              </a:rPr>
              <a:t>We are thankful for the waterways, the lands, the clear skies and each other. We are thankful that the Yorta Yorta people cared so much for the land and that we can still be here today. </a:t>
            </a:r>
          </a:p>
          <a:p>
            <a:pPr algn="l">
              <a:defRPr sz="2200" b="0">
                <a:solidFill>
                  <a:schemeClr val="accent4">
                    <a:hueOff val="-624705"/>
                    <a:lumOff val="1372"/>
                  </a:schemeClr>
                </a:solidFill>
                <a:latin typeface="Papyrus"/>
                <a:ea typeface="Papyrus"/>
                <a:cs typeface="Papyrus"/>
                <a:sym typeface="Papyrus"/>
              </a:defRPr>
            </a:pPr>
            <a:endParaRPr lang="en-AU" sz="2000" dirty="0">
              <a:latin typeface="Poppins" pitchFamily="2" charset="77"/>
              <a:cs typeface="Poppins" pitchFamily="2" charset="77"/>
            </a:endParaRPr>
          </a:p>
          <a:p>
            <a:pPr algn="l">
              <a:defRPr sz="2200" b="0">
                <a:solidFill>
                  <a:schemeClr val="accent4">
                    <a:hueOff val="-624705"/>
                    <a:lumOff val="1372"/>
                  </a:schemeClr>
                </a:solidFill>
                <a:latin typeface="Papyrus"/>
                <a:ea typeface="Papyrus"/>
                <a:cs typeface="Papyrus"/>
                <a:sym typeface="Papyrus"/>
              </a:defRPr>
            </a:pPr>
            <a:r>
              <a:rPr lang="en-AU" sz="2000" dirty="0">
                <a:latin typeface="Poppins" pitchFamily="2" charset="77"/>
                <a:cs typeface="Poppins" pitchFamily="2" charset="77"/>
              </a:rPr>
              <a:t>We pay our respect to elders, past and present for they hold the story and wisdom as we move towards a brighter future for all.</a:t>
            </a:r>
          </a:p>
          <a:p>
            <a:pPr algn="l">
              <a:defRPr sz="2200" b="0">
                <a:solidFill>
                  <a:schemeClr val="accent4">
                    <a:hueOff val="-624705"/>
                    <a:lumOff val="1372"/>
                  </a:schemeClr>
                </a:solidFill>
                <a:latin typeface="Papyrus"/>
                <a:ea typeface="Papyrus"/>
                <a:cs typeface="Papyrus"/>
                <a:sym typeface="Papyrus"/>
              </a:defRPr>
            </a:pPr>
            <a:endParaRPr lang="en-AU" sz="2000" dirty="0">
              <a:latin typeface="Poppins" pitchFamily="2" charset="77"/>
              <a:cs typeface="Poppins" pitchFamily="2" charset="77"/>
            </a:endParaRPr>
          </a:p>
          <a:p>
            <a:pPr algn="l">
              <a:defRPr sz="2200" b="0">
                <a:solidFill>
                  <a:schemeClr val="accent4">
                    <a:hueOff val="-624705"/>
                    <a:lumOff val="1372"/>
                  </a:schemeClr>
                </a:solidFill>
                <a:latin typeface="Papyrus"/>
                <a:ea typeface="Papyrus"/>
                <a:cs typeface="Papyrus"/>
                <a:sym typeface="Papyrus"/>
              </a:defRPr>
            </a:pPr>
            <a:r>
              <a:rPr lang="en-AU" sz="2000" dirty="0">
                <a:latin typeface="Poppins" pitchFamily="2" charset="77"/>
                <a:cs typeface="Poppins" pitchFamily="2" charset="77"/>
              </a:rPr>
              <a:t>Here at St Patrick’s Tongala, we are rich in beauty, respect, courage, strength and kindliness, showing our gratitude and </a:t>
            </a:r>
          </a:p>
          <a:p>
            <a:pPr algn="l">
              <a:defRPr sz="2200" b="0">
                <a:solidFill>
                  <a:schemeClr val="accent4">
                    <a:hueOff val="-624705"/>
                    <a:lumOff val="1372"/>
                  </a:schemeClr>
                </a:solidFill>
                <a:latin typeface="Papyrus"/>
                <a:ea typeface="Papyrus"/>
                <a:cs typeface="Papyrus"/>
                <a:sym typeface="Papyrus"/>
              </a:defRPr>
            </a:pPr>
            <a:endParaRPr lang="en-AU" sz="2000" dirty="0">
              <a:latin typeface="Poppins" pitchFamily="2" charset="77"/>
              <a:cs typeface="Poppins" pitchFamily="2" charset="77"/>
            </a:endParaRPr>
          </a:p>
          <a:p>
            <a:pPr algn="l">
              <a:defRPr sz="2200" b="0">
                <a:solidFill>
                  <a:schemeClr val="accent4">
                    <a:hueOff val="-624705"/>
                    <a:lumOff val="1372"/>
                  </a:schemeClr>
                </a:solidFill>
                <a:latin typeface="Papyrus"/>
                <a:ea typeface="Papyrus"/>
                <a:cs typeface="Papyrus"/>
                <a:sym typeface="Papyrus"/>
              </a:defRPr>
            </a:pPr>
            <a:r>
              <a:rPr lang="en-AU" sz="2000" dirty="0">
                <a:latin typeface="Poppins" pitchFamily="2" charset="77"/>
                <a:cs typeface="Poppins" pitchFamily="2" charset="77"/>
              </a:rPr>
              <a:t>empathy to the land as we care for it as the Aboriginal people traditionally do. We commit to walk side by side with First Nations people in a spirit of reconciliation, justice and healing.</a:t>
            </a:r>
          </a:p>
          <a:p>
            <a:pPr>
              <a:defRPr sz="2200" b="0">
                <a:solidFill>
                  <a:schemeClr val="accent4">
                    <a:hueOff val="-624705"/>
                    <a:lumOff val="1372"/>
                  </a:schemeClr>
                </a:solidFill>
                <a:latin typeface="Papyrus"/>
                <a:ea typeface="Papyrus"/>
                <a:cs typeface="Papyrus"/>
                <a:sym typeface="Papyrus"/>
              </a:defRPr>
            </a:pPr>
            <a:endParaRPr lang="en-AU" sz="2000" dirty="0"/>
          </a:p>
        </p:txBody>
      </p:sp>
      <p:pic>
        <p:nvPicPr>
          <p:cNvPr id="4" name="Picture 3" descr="A colorful text with a sun and text&#10;&#10;Description automatically generated with medium confidence">
            <a:extLst>
              <a:ext uri="{FF2B5EF4-FFF2-40B4-BE49-F238E27FC236}">
                <a16:creationId xmlns:a16="http://schemas.microsoft.com/office/drawing/2014/main" id="{66805325-3599-00EA-51D8-E861AB7A3D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600" y="7145867"/>
            <a:ext cx="2282568" cy="2282568"/>
          </a:xfrm>
          <a:prstGeom prst="rect">
            <a:avLst/>
          </a:prstGeom>
        </p:spPr>
      </p:pic>
    </p:spTree>
    <p:extLst>
      <p:ext uri="{BB962C8B-B14F-4D97-AF65-F5344CB8AC3E}">
        <p14:creationId xmlns:p14="http://schemas.microsoft.com/office/powerpoint/2010/main" val="961365089"/>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DSC_7420.jpg" descr="DSC_7420.jpg"/>
          <p:cNvPicPr>
            <a:picLocks noChangeAspect="1"/>
          </p:cNvPicPr>
          <p:nvPr/>
        </p:nvPicPr>
        <p:blipFill>
          <a:blip r:embed="rId3">
            <a:alphaModFix amt="25631"/>
          </a:blip>
          <a:srcRect r="1466"/>
          <a:stretch>
            <a:fillRect/>
          </a:stretch>
        </p:blipFill>
        <p:spPr>
          <a:xfrm>
            <a:off x="121041" y="524668"/>
            <a:ext cx="12801506" cy="8704385"/>
          </a:xfrm>
          <a:prstGeom prst="rect">
            <a:avLst/>
          </a:prstGeom>
        </p:spPr>
      </p:pic>
      <p:sp>
        <p:nvSpPr>
          <p:cNvPr id="187" name="FIRE  the new dreaming…"/>
          <p:cNvSpPr txBox="1"/>
          <p:nvPr/>
        </p:nvSpPr>
        <p:spPr>
          <a:xfrm>
            <a:off x="575734" y="2438145"/>
            <a:ext cx="11599334" cy="49039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6400" b="0">
                <a:solidFill>
                  <a:srgbClr val="FF2600"/>
                </a:solidFill>
                <a:latin typeface="Papyrus"/>
                <a:ea typeface="Papyrus"/>
                <a:cs typeface="Papyrus"/>
                <a:sym typeface="Papyrus"/>
              </a:defRPr>
            </a:pPr>
            <a:r>
              <a:rPr dirty="0">
                <a:solidFill>
                  <a:schemeClr val="tx1"/>
                </a:solidFill>
              </a:rPr>
              <a:t>FIRE </a:t>
            </a:r>
            <a:r>
              <a:rPr lang="en-US" dirty="0">
                <a:solidFill>
                  <a:schemeClr val="tx1"/>
                </a:solidFill>
              </a:rPr>
              <a:t>of</a:t>
            </a:r>
            <a:r>
              <a:rPr dirty="0">
                <a:solidFill>
                  <a:schemeClr val="tx1"/>
                </a:solidFill>
              </a:rPr>
              <a:t> the new dreaming</a:t>
            </a:r>
            <a:endParaRPr lang="en-US" dirty="0">
              <a:solidFill>
                <a:schemeClr val="tx1"/>
              </a:solidFill>
            </a:endParaRPr>
          </a:p>
          <a:p>
            <a:pPr>
              <a:defRPr sz="6400" b="0">
                <a:solidFill>
                  <a:srgbClr val="FF2600"/>
                </a:solidFill>
                <a:latin typeface="Papyrus"/>
                <a:ea typeface="Papyrus"/>
                <a:cs typeface="Papyrus"/>
                <a:sym typeface="Papyrus"/>
              </a:defRPr>
            </a:pPr>
            <a:r>
              <a:rPr lang="en-AU" sz="3200" dirty="0">
                <a:solidFill>
                  <a:schemeClr val="tx1"/>
                </a:solidFill>
              </a:rPr>
              <a:t>Workshop</a:t>
            </a:r>
            <a:endParaRPr sz="3200" dirty="0">
              <a:solidFill>
                <a:schemeClr val="tx1"/>
              </a:solidFill>
            </a:endParaRPr>
          </a:p>
          <a:p>
            <a:pPr>
              <a:defRPr sz="4800" b="0">
                <a:solidFill>
                  <a:srgbClr val="FF2600"/>
                </a:solidFill>
                <a:latin typeface="Papyrus"/>
                <a:ea typeface="Papyrus"/>
                <a:cs typeface="Papyrus"/>
                <a:sym typeface="Papyrus"/>
              </a:defRPr>
            </a:pPr>
            <a:r>
              <a:rPr sz="2400" dirty="0">
                <a:solidFill>
                  <a:schemeClr val="tx1"/>
                </a:solidFill>
              </a:rPr>
              <a:t>(friends igniting reconciliation through education)</a:t>
            </a:r>
          </a:p>
          <a:p>
            <a:pPr>
              <a:defRPr sz="4800" b="0">
                <a:solidFill>
                  <a:srgbClr val="FF2600"/>
                </a:solidFill>
                <a:latin typeface="Papyrus"/>
                <a:ea typeface="Papyrus"/>
                <a:cs typeface="Papyrus"/>
                <a:sym typeface="Papyrus"/>
              </a:defRPr>
            </a:pPr>
            <a:endParaRPr lang="en-US" dirty="0">
              <a:solidFill>
                <a:schemeClr val="tx1"/>
              </a:solidFill>
            </a:endParaRPr>
          </a:p>
          <a:p>
            <a:pPr>
              <a:defRPr sz="4800" b="0">
                <a:solidFill>
                  <a:srgbClr val="FF2600"/>
                </a:solidFill>
                <a:latin typeface="Papyrus"/>
                <a:ea typeface="Papyrus"/>
                <a:cs typeface="Papyrus"/>
                <a:sym typeface="Papyrus"/>
              </a:defRPr>
            </a:pPr>
            <a:r>
              <a:rPr dirty="0">
                <a:solidFill>
                  <a:schemeClr val="tx1"/>
                </a:solidFill>
              </a:rPr>
              <a:t>Carry the Coals Fan the Flame </a:t>
            </a:r>
          </a:p>
          <a:p>
            <a:pPr>
              <a:defRPr sz="4800" b="0">
                <a:solidFill>
                  <a:srgbClr val="3E231A"/>
                </a:solidFill>
                <a:latin typeface="Papyrus"/>
                <a:ea typeface="Papyrus"/>
                <a:cs typeface="Papyrus"/>
                <a:sym typeface="Papyrus"/>
              </a:defRPr>
            </a:pPr>
            <a:r>
              <a:rPr dirty="0">
                <a:solidFill>
                  <a:schemeClr val="tx1"/>
                </a:solidFill>
              </a:rPr>
              <a:t>of Reconciliation</a:t>
            </a:r>
            <a:r>
              <a:rPr lang="en-US" dirty="0">
                <a:solidFill>
                  <a:schemeClr val="tx1"/>
                </a:solidFill>
              </a:rPr>
              <a:t>!</a:t>
            </a:r>
            <a:endParaRPr dirty="0">
              <a:solidFill>
                <a:schemeClr val="tx1"/>
              </a:solidFill>
            </a:endParaRPr>
          </a:p>
          <a:p>
            <a:pPr>
              <a:defRPr sz="4800" b="0">
                <a:solidFill>
                  <a:srgbClr val="3E231A"/>
                </a:solidFill>
                <a:latin typeface="Papyrus"/>
                <a:ea typeface="Papyrus"/>
                <a:cs typeface="Papyrus"/>
                <a:sym typeface="Papyrus"/>
              </a:defRPr>
            </a:pPr>
            <a:r>
              <a:rPr dirty="0">
                <a:solidFill>
                  <a:schemeClr val="tx1"/>
                </a:solidFill>
              </a:rPr>
              <a:t> </a:t>
            </a:r>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aus_map_covered_text_lined.jpg" descr="aus_map_covered_text_lined.jpg"/>
          <p:cNvPicPr>
            <a:picLocks noChangeAspect="1"/>
          </p:cNvPicPr>
          <p:nvPr/>
        </p:nvPicPr>
        <p:blipFill>
          <a:blip r:embed="rId3"/>
          <a:stretch>
            <a:fillRect/>
          </a:stretch>
        </p:blipFill>
        <p:spPr>
          <a:xfrm>
            <a:off x="4063300" y="1836117"/>
            <a:ext cx="7841510" cy="7148284"/>
          </a:xfrm>
          <a:prstGeom prst="rect">
            <a:avLst/>
          </a:prstGeom>
          <a:ln w="12700">
            <a:miter lim="400000"/>
          </a:ln>
        </p:spPr>
      </p:pic>
      <p:sp>
        <p:nvSpPr>
          <p:cNvPr id="192" name="For Aboriginal people The land and the earth are ‘Mother’ and it is mother earth that creates, nurtures,shelters and sustains. All things in the natural world are bound to each other through connectedness and interdependency."/>
          <p:cNvSpPr txBox="1"/>
          <p:nvPr/>
        </p:nvSpPr>
        <p:spPr>
          <a:xfrm>
            <a:off x="506942" y="1836117"/>
            <a:ext cx="3130835" cy="61350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200" b="0">
                <a:latin typeface="Chalkboard"/>
                <a:ea typeface="Chalkboard"/>
                <a:cs typeface="Chalkboard"/>
                <a:sym typeface="Chalkboard"/>
              </a:defRPr>
            </a:lvl1pPr>
          </a:lstStyle>
          <a:p>
            <a:r>
              <a:rPr sz="2800" dirty="0"/>
              <a:t>For Aboriginal people The land and the earth are ‘Mother’ and it is mother earth that creates, nurtures,</a:t>
            </a:r>
            <a:r>
              <a:rPr lang="en-US" sz="2800" dirty="0"/>
              <a:t> </a:t>
            </a:r>
            <a:r>
              <a:rPr sz="2800" dirty="0"/>
              <a:t>shelters and sustains. All things in the natural world are bound to each other through connectedness and interdependency</a:t>
            </a:r>
            <a:r>
              <a:rPr dirty="0"/>
              <a:t>. </a:t>
            </a:r>
          </a:p>
        </p:txBody>
      </p:sp>
      <p:sp>
        <p:nvSpPr>
          <p:cNvPr id="193" name="Central to Aboriginal Law is the responsibility to sustain the cultural landscape as it is set down from the creation stories."/>
          <p:cNvSpPr txBox="1"/>
          <p:nvPr/>
        </p:nvSpPr>
        <p:spPr>
          <a:xfrm>
            <a:off x="506942" y="781831"/>
            <a:ext cx="11990916" cy="549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457200">
              <a:lnSpc>
                <a:spcPct val="125000"/>
              </a:lnSpc>
              <a:defRPr sz="2500" b="0">
                <a:latin typeface="Chalkboard"/>
                <a:ea typeface="Chalkboard"/>
                <a:cs typeface="Chalkboard"/>
                <a:sym typeface="Chalkboard"/>
              </a:defRPr>
            </a:lvl1pPr>
          </a:lstStyle>
          <a:p>
            <a:pPr>
              <a:defRPr>
                <a:solidFill>
                  <a:srgbClr val="000000"/>
                </a:solidFill>
              </a:defRPr>
            </a:pPr>
            <a:endParaRPr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pic>
        <p:nvPicPr>
          <p:cNvPr id="214" name="The Message Stick - Promo.mp4" descr="The Message Stick - Promo.mp4"/>
          <p:cNvPicPr>
            <a:picLocks/>
          </p:cNvPicPr>
          <p:nvPr>
            <a:videoFile r:link="rId2"/>
            <p:extLst>
              <p:ext uri="{DAA4B4D4-6D71-4841-9C94-3DE7FCFB9230}">
                <p14:media xmlns:p14="http://schemas.microsoft.com/office/powerpoint/2010/main" r:embed="rId1"/>
              </p:ext>
            </p:extLst>
          </p:nvPr>
        </p:nvPicPr>
        <p:blipFill>
          <a:blip r:embed="rId6"/>
          <a:stretch>
            <a:fillRect/>
          </a:stretch>
        </p:blipFill>
        <p:spPr>
          <a:xfrm>
            <a:off x="596" y="447"/>
            <a:ext cx="13003608" cy="9752706"/>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a14="http://schemas.microsoft.com/office/drawing/2010/main" xmlns:m="http://schemas.openxmlformats.org/officeDocument/2006/math"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0053" fill="hold"/>
                                        <p:tgtEl>
                                          <p:spTgt spid="2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214"/>
                </p:tgtEl>
              </p:cMediaNode>
            </p:video>
            <p:seq concurrent="1" prevAc="none" nextAc="seek">
              <p:cTn id="8" restart="whenNotActive" fill="hold" evtFilter="cancelBubble" nodeType="interactiveSeq">
                <p:stCondLst>
                  <p:cond evt="onClick" delay="0">
                    <p:tgtEl>
                      <p:spTgt spid="2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4"/>
                                        </p:tgtEl>
                                      </p:cBhvr>
                                    </p:cmd>
                                  </p:childTnLst>
                                </p:cTn>
                              </p:par>
                            </p:childTnLst>
                          </p:cTn>
                        </p:par>
                      </p:childTnLst>
                    </p:cTn>
                  </p:par>
                </p:childTnLst>
              </p:cTn>
              <p:nextCondLst>
                <p:cond evt="onClick" delay="0">
                  <p:tgtEl>
                    <p:spTgt spid="21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image.png" descr="image.png"/>
          <p:cNvPicPr>
            <a:picLocks/>
          </p:cNvPicPr>
          <p:nvPr/>
        </p:nvPicPr>
        <p:blipFill>
          <a:blip r:embed="rId3"/>
          <a:stretch>
            <a:fillRect/>
          </a:stretch>
        </p:blipFill>
        <p:spPr>
          <a:xfrm>
            <a:off x="-6351474" y="-4485311"/>
            <a:ext cx="12357101" cy="12357101"/>
          </a:xfrm>
          <a:prstGeom prst="rect">
            <a:avLst/>
          </a:prstGeom>
          <a:ln w="12700">
            <a:miter lim="400000"/>
          </a:ln>
        </p:spPr>
      </p:pic>
      <p:sp>
        <p:nvSpPr>
          <p:cNvPr id="244" name="The 4 Core Values"/>
          <p:cNvSpPr txBox="1"/>
          <p:nvPr/>
        </p:nvSpPr>
        <p:spPr>
          <a:xfrm>
            <a:off x="2615965" y="668956"/>
            <a:ext cx="10464801" cy="6964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nSpc>
                <a:spcPct val="70000"/>
              </a:lnSpc>
              <a:buClr>
                <a:srgbClr val="FFFFFF"/>
              </a:buClr>
              <a:buFont typeface="Gill Sans"/>
              <a:defRPr sz="6400"/>
            </a:lvl1pPr>
          </a:lstStyle>
          <a:p>
            <a:r>
              <a:rPr dirty="0"/>
              <a:t>The 4 Core </a:t>
            </a:r>
            <a:r>
              <a:rPr lang="en-US" dirty="0"/>
              <a:t>Elements</a:t>
            </a:r>
            <a:endParaRPr dirty="0"/>
          </a:p>
        </p:txBody>
      </p:sp>
      <p:pic>
        <p:nvPicPr>
          <p:cNvPr id="245" name="image.png" descr="image.png"/>
          <p:cNvPicPr>
            <a:picLocks/>
          </p:cNvPicPr>
          <p:nvPr/>
        </p:nvPicPr>
        <p:blipFill>
          <a:blip r:embed="rId4"/>
          <a:stretch>
            <a:fillRect/>
          </a:stretch>
        </p:blipFill>
        <p:spPr>
          <a:xfrm>
            <a:off x="460147" y="6857165"/>
            <a:ext cx="2349501" cy="2349501"/>
          </a:xfrm>
          <a:prstGeom prst="rect">
            <a:avLst/>
          </a:prstGeom>
          <a:ln w="12700">
            <a:miter lim="400000"/>
          </a:ln>
        </p:spPr>
      </p:pic>
      <p:sp>
        <p:nvSpPr>
          <p:cNvPr id="246" name="Spirituality"/>
          <p:cNvSpPr txBox="1"/>
          <p:nvPr/>
        </p:nvSpPr>
        <p:spPr>
          <a:xfrm>
            <a:off x="5903827" y="4461296"/>
            <a:ext cx="3889078" cy="8310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buClr>
                <a:srgbClr val="FFFFFF"/>
              </a:buClr>
              <a:buFont typeface="Gill Sans"/>
              <a:defRPr sz="5400"/>
            </a:lvl1pPr>
          </a:lstStyle>
          <a:p>
            <a:r>
              <a:t>Spirituality</a:t>
            </a:r>
          </a:p>
        </p:txBody>
      </p:sp>
      <p:sp>
        <p:nvSpPr>
          <p:cNvPr id="247" name="Cultural Recognition &amp; Awareness"/>
          <p:cNvSpPr txBox="1"/>
          <p:nvPr/>
        </p:nvSpPr>
        <p:spPr>
          <a:xfrm>
            <a:off x="4191526" y="5973886"/>
            <a:ext cx="8280401" cy="15157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nSpc>
                <a:spcPct val="80000"/>
              </a:lnSpc>
              <a:buClr>
                <a:srgbClr val="FFFFFF"/>
              </a:buClr>
              <a:buFont typeface="Gill Sans"/>
              <a:defRPr sz="5400"/>
            </a:lvl1pPr>
          </a:lstStyle>
          <a:p>
            <a:r>
              <a:t>Cultural Recognition &amp; Awareness</a:t>
            </a:r>
          </a:p>
        </p:txBody>
      </p:sp>
      <p:sp>
        <p:nvSpPr>
          <p:cNvPr id="248" name="Practical Reconciliation  &amp; Justice"/>
          <p:cNvSpPr txBox="1"/>
          <p:nvPr/>
        </p:nvSpPr>
        <p:spPr>
          <a:xfrm>
            <a:off x="2700994" y="7698403"/>
            <a:ext cx="8459788" cy="15157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80000"/>
              </a:lnSpc>
              <a:buClr>
                <a:srgbClr val="FFFFFF"/>
              </a:buClr>
              <a:buFont typeface="Gill Sans"/>
              <a:defRPr sz="5400"/>
            </a:pPr>
            <a:r>
              <a:t>Practical Reconciliation </a:t>
            </a:r>
            <a:br/>
            <a:r>
              <a:t>&amp; Justice</a:t>
            </a:r>
          </a:p>
        </p:txBody>
      </p:sp>
      <p:pic>
        <p:nvPicPr>
          <p:cNvPr id="249" name="image.png" descr="image.png"/>
          <p:cNvPicPr>
            <a:picLocks/>
          </p:cNvPicPr>
          <p:nvPr/>
        </p:nvPicPr>
        <p:blipFill>
          <a:blip r:embed="rId5"/>
          <a:stretch>
            <a:fillRect/>
          </a:stretch>
        </p:blipFill>
        <p:spPr>
          <a:xfrm>
            <a:off x="-7848600" y="7289202"/>
            <a:ext cx="1054100" cy="1054101"/>
          </a:xfrm>
          <a:prstGeom prst="rect">
            <a:avLst/>
          </a:prstGeom>
          <a:ln w="12700">
            <a:miter lim="400000"/>
          </a:ln>
        </p:spPr>
      </p:pic>
      <p:pic>
        <p:nvPicPr>
          <p:cNvPr id="250" name="image.png" descr="image.png"/>
          <p:cNvPicPr>
            <a:picLocks/>
          </p:cNvPicPr>
          <p:nvPr/>
        </p:nvPicPr>
        <p:blipFill>
          <a:blip r:embed="rId4"/>
          <a:stretch>
            <a:fillRect/>
          </a:stretch>
        </p:blipFill>
        <p:spPr>
          <a:xfrm>
            <a:off x="-10739569" y="10323307"/>
            <a:ext cx="889001" cy="889001"/>
          </a:xfrm>
          <a:prstGeom prst="rect">
            <a:avLst/>
          </a:prstGeom>
          <a:ln w="12700">
            <a:miter lim="400000"/>
          </a:ln>
        </p:spPr>
      </p:pic>
      <p:pic>
        <p:nvPicPr>
          <p:cNvPr id="251" name="image.png" descr="image.png"/>
          <p:cNvPicPr>
            <a:picLocks/>
          </p:cNvPicPr>
          <p:nvPr/>
        </p:nvPicPr>
        <p:blipFill>
          <a:blip r:embed="rId6"/>
          <a:stretch>
            <a:fillRect/>
          </a:stretch>
        </p:blipFill>
        <p:spPr>
          <a:xfrm>
            <a:off x="-7772400" y="8245138"/>
            <a:ext cx="901700" cy="901701"/>
          </a:xfrm>
          <a:prstGeom prst="rect">
            <a:avLst/>
          </a:prstGeom>
          <a:ln w="12700">
            <a:miter lim="400000"/>
          </a:ln>
        </p:spPr>
      </p:pic>
      <p:pic>
        <p:nvPicPr>
          <p:cNvPr id="252" name="image.png" descr="image.png"/>
          <p:cNvPicPr>
            <a:picLocks/>
          </p:cNvPicPr>
          <p:nvPr/>
        </p:nvPicPr>
        <p:blipFill>
          <a:blip r:embed="rId6"/>
          <a:stretch>
            <a:fillRect/>
          </a:stretch>
        </p:blipFill>
        <p:spPr>
          <a:xfrm>
            <a:off x="2627794" y="5414056"/>
            <a:ext cx="1816101" cy="1816101"/>
          </a:xfrm>
          <a:prstGeom prst="rect">
            <a:avLst/>
          </a:prstGeom>
          <a:ln w="12700">
            <a:miter lim="400000"/>
          </a:ln>
        </p:spPr>
      </p:pic>
      <p:pic>
        <p:nvPicPr>
          <p:cNvPr id="253" name="image.png" descr="image.png"/>
          <p:cNvPicPr>
            <a:picLocks/>
          </p:cNvPicPr>
          <p:nvPr/>
        </p:nvPicPr>
        <p:blipFill>
          <a:blip r:embed="rId7"/>
          <a:stretch>
            <a:fillRect/>
          </a:stretch>
        </p:blipFill>
        <p:spPr>
          <a:xfrm>
            <a:off x="3717759" y="3170669"/>
            <a:ext cx="2336801" cy="2336801"/>
          </a:xfrm>
          <a:prstGeom prst="rect">
            <a:avLst/>
          </a:prstGeom>
          <a:ln w="12700">
            <a:miter lim="400000"/>
          </a:ln>
        </p:spPr>
      </p:pic>
      <p:sp>
        <p:nvSpPr>
          <p:cNvPr id="254" name="Ecological Stewardship"/>
          <p:cNvSpPr txBox="1"/>
          <p:nvPr/>
        </p:nvSpPr>
        <p:spPr>
          <a:xfrm>
            <a:off x="5226801" y="1996206"/>
            <a:ext cx="7332069" cy="17835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400"/>
            </a:lvl1pPr>
          </a:lstStyle>
          <a:p>
            <a:r>
              <a:t>Ecological Stewardship</a:t>
            </a:r>
          </a:p>
        </p:txBody>
      </p:sp>
      <p:pic>
        <p:nvPicPr>
          <p:cNvPr id="255" name="Image" descr="Image"/>
          <p:cNvPicPr>
            <a:picLocks noChangeAspect="1"/>
          </p:cNvPicPr>
          <p:nvPr/>
        </p:nvPicPr>
        <p:blipFill>
          <a:blip r:embed="rId8"/>
          <a:stretch>
            <a:fillRect/>
          </a:stretch>
        </p:blipFill>
        <p:spPr>
          <a:xfrm>
            <a:off x="5322503" y="2303000"/>
            <a:ext cx="1227457" cy="1169920"/>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a14="http://schemas.microsoft.com/office/drawing/2010/main" xmlns:m="http://schemas.openxmlformats.org/officeDocument/2006/math"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
          <p:cNvSpPr txBox="1">
            <a:spLocks noGrp="1"/>
          </p:cNvSpPr>
          <p:nvPr>
            <p:ph type="title"/>
          </p:nvPr>
        </p:nvSpPr>
        <p:spPr>
          <a:prstGeom prst="rect">
            <a:avLst/>
          </a:prstGeom>
        </p:spPr>
        <p:txBody>
          <a:bodyPr/>
          <a:lstStyle/>
          <a:p>
            <a:r>
              <a:t>`</a:t>
            </a:r>
          </a:p>
        </p:txBody>
      </p:sp>
      <p:pic>
        <p:nvPicPr>
          <p:cNvPr id="5" name="Picture 4">
            <a:extLst>
              <a:ext uri="{FF2B5EF4-FFF2-40B4-BE49-F238E27FC236}">
                <a16:creationId xmlns:a16="http://schemas.microsoft.com/office/drawing/2014/main" id="{EE87CA9F-CAB4-07B3-9B31-754CA88B4D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739" y="0"/>
            <a:ext cx="6892390" cy="9753600"/>
          </a:xfrm>
          <a:prstGeom prst="rect">
            <a:avLst/>
          </a:prstGeom>
        </p:spPr>
      </p:pic>
      <p:sp>
        <p:nvSpPr>
          <p:cNvPr id="7" name="TextBox 6">
            <a:extLst>
              <a:ext uri="{FF2B5EF4-FFF2-40B4-BE49-F238E27FC236}">
                <a16:creationId xmlns:a16="http://schemas.microsoft.com/office/drawing/2014/main" id="{57FE769D-2BFB-EBCA-A3D3-F18BC2EC2711}"/>
              </a:ext>
            </a:extLst>
          </p:cNvPr>
          <p:cNvSpPr txBox="1"/>
          <p:nvPr/>
        </p:nvSpPr>
        <p:spPr>
          <a:xfrm>
            <a:off x="7844890" y="3877568"/>
            <a:ext cx="4698477"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FFFFFF"/>
                </a:solidFill>
                <a:effectLst/>
                <a:uFillTx/>
                <a:latin typeface="Papyrus" panose="020B0602040200020303" pitchFamily="34" charset="77"/>
                <a:sym typeface="Helvetica Neue"/>
              </a:rPr>
              <a:t>Each FIRE Carrier commits to nourishing and educating the school community about the Aboriginal Story of the School and surrounds in order to build awareness of Aboriginal issues in the community we live in and respect the original custodians of the land. </a:t>
            </a:r>
          </a:p>
        </p:txBody>
      </p:sp>
      <p:sp>
        <p:nvSpPr>
          <p:cNvPr id="8" name="TextBox 7">
            <a:extLst>
              <a:ext uri="{FF2B5EF4-FFF2-40B4-BE49-F238E27FC236}">
                <a16:creationId xmlns:a16="http://schemas.microsoft.com/office/drawing/2014/main" id="{466E54BB-5D5C-A0CB-EB12-80BCB19FBC30}"/>
              </a:ext>
            </a:extLst>
          </p:cNvPr>
          <p:cNvSpPr txBox="1"/>
          <p:nvPr/>
        </p:nvSpPr>
        <p:spPr>
          <a:xfrm>
            <a:off x="7844890" y="944681"/>
            <a:ext cx="4060296" cy="13952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FFFFFF"/>
                </a:solidFill>
                <a:effectLst/>
                <a:uFillTx/>
                <a:latin typeface="Papyrus" panose="020B0602040200020303" pitchFamily="34" charset="77"/>
                <a:sym typeface="Helvetica Neue"/>
              </a:rPr>
              <a:t>THIS IS AN INVITATION AND A COMMITTMENT</a:t>
            </a:r>
          </a:p>
        </p:txBody>
      </p:sp>
    </p:spTree>
    <p:extLst>
      <p:ext uri="{BB962C8B-B14F-4D97-AF65-F5344CB8AC3E}">
        <p14:creationId xmlns:p14="http://schemas.microsoft.com/office/powerpoint/2010/main" val="3869891243"/>
      </p:ext>
    </p:extLst>
  </p:cSld>
  <p:clrMapOvr>
    <a:masterClrMapping/>
  </p:clrMapOvr>
  <mc:AlternateContent xmlns:mc="http://schemas.openxmlformats.org/markup-compatibility/2006" xmlns:p14="http://schemas.microsoft.com/office/powerpoint/2010/main">
    <mc:Choice Requires="p14">
      <p:transition spd="slow" p14:dur="3000">
        <p:fade/>
      </p:transition>
    </mc:Choice>
    <mc:Fallback xmlns:a14="http://schemas.microsoft.com/office/drawing/2010/main" xmlns:m="http://schemas.openxmlformats.org/officeDocument/2006/math"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
          <p:cNvSpPr txBox="1">
            <a:spLocks noGrp="1"/>
          </p:cNvSpPr>
          <p:nvPr>
            <p:ph type="title"/>
          </p:nvPr>
        </p:nvSpPr>
        <p:spPr>
          <a:prstGeom prst="rect">
            <a:avLst/>
          </a:prstGeom>
        </p:spPr>
        <p:txBody>
          <a:bodyPr/>
          <a:lstStyle/>
          <a:p>
            <a:r>
              <a:t>`</a:t>
            </a:r>
          </a:p>
        </p:txBody>
      </p:sp>
      <p:sp>
        <p:nvSpPr>
          <p:cNvPr id="220" name="What does being a Fire Carrier mean?…"/>
          <p:cNvSpPr txBox="1">
            <a:spLocks noGrp="1"/>
          </p:cNvSpPr>
          <p:nvPr>
            <p:ph type="body" idx="1"/>
          </p:nvPr>
        </p:nvSpPr>
        <p:spPr>
          <a:prstGeom prst="rect">
            <a:avLst/>
          </a:prstGeom>
        </p:spPr>
        <p:txBody>
          <a:bodyPr/>
          <a:lstStyle/>
          <a:p>
            <a:r>
              <a:rPr dirty="0"/>
              <a:t>What does being a Fire Carrier mean?</a:t>
            </a:r>
          </a:p>
          <a:p>
            <a:r>
              <a:rPr dirty="0"/>
              <a:t>How is it going to look at </a:t>
            </a:r>
            <a:r>
              <a:rPr lang="en-US" dirty="0"/>
              <a:t>your school</a:t>
            </a:r>
            <a:r>
              <a:rPr dirty="0"/>
              <a:t>?</a:t>
            </a:r>
          </a:p>
        </p:txBody>
      </p:sp>
      <p:pic>
        <p:nvPicPr>
          <p:cNvPr id="221" name="Screen Shot 2012-08-10 at 11.40.18 AM.png" descr="Screen Shot 2012-08-10 at 11.40.18 AM.png"/>
          <p:cNvPicPr>
            <a:picLocks noChangeAspect="1"/>
          </p:cNvPicPr>
          <p:nvPr/>
        </p:nvPicPr>
        <p:blipFill>
          <a:blip r:embed="rId3"/>
          <a:stretch>
            <a:fillRect/>
          </a:stretch>
        </p:blipFill>
        <p:spPr>
          <a:xfrm>
            <a:off x="128899" y="0"/>
            <a:ext cx="12747002" cy="2667001"/>
          </a:xfrm>
          <a:prstGeom prst="rect">
            <a:avLst/>
          </a:prstGeom>
          <a:ln w="12700">
            <a:miter lim="400000"/>
          </a:ln>
        </p:spPr>
      </p:pic>
      <p:pic>
        <p:nvPicPr>
          <p:cNvPr id="222" name="reconciliation.tiff" descr="reconciliation.tiff"/>
          <p:cNvPicPr>
            <a:picLocks noChangeAspect="1"/>
          </p:cNvPicPr>
          <p:nvPr/>
        </p:nvPicPr>
        <p:blipFill>
          <a:blip r:embed="rId4"/>
          <a:srcRect l="1792" t="2435" r="1700" b="2205"/>
          <a:stretch>
            <a:fillRect/>
          </a:stretch>
        </p:blipFill>
        <p:spPr>
          <a:xfrm>
            <a:off x="8564273" y="5051820"/>
            <a:ext cx="4571997" cy="4563230"/>
          </a:xfrm>
          <a:custGeom>
            <a:avLst/>
            <a:gdLst/>
            <a:ahLst/>
            <a:cxnLst>
              <a:cxn ang="0">
                <a:pos x="wd2" y="hd2"/>
              </a:cxn>
              <a:cxn ang="5400000">
                <a:pos x="wd2" y="hd2"/>
              </a:cxn>
              <a:cxn ang="10800000">
                <a:pos x="wd2" y="hd2"/>
              </a:cxn>
              <a:cxn ang="16200000">
                <a:pos x="wd2" y="hd2"/>
              </a:cxn>
            </a:cxnLst>
            <a:rect l="0" t="0" r="r" b="b"/>
            <a:pathLst>
              <a:path w="21521" h="21538" extrusionOk="0">
                <a:moveTo>
                  <a:pt x="10772" y="0"/>
                </a:moveTo>
                <a:cubicBezTo>
                  <a:pt x="10123" y="5"/>
                  <a:pt x="9456" y="46"/>
                  <a:pt x="9031" y="120"/>
                </a:cubicBezTo>
                <a:cubicBezTo>
                  <a:pt x="8296" y="249"/>
                  <a:pt x="7418" y="495"/>
                  <a:pt x="6754" y="759"/>
                </a:cubicBezTo>
                <a:cubicBezTo>
                  <a:pt x="6285" y="945"/>
                  <a:pt x="5396" y="1382"/>
                  <a:pt x="5177" y="1534"/>
                </a:cubicBezTo>
                <a:cubicBezTo>
                  <a:pt x="5099" y="1588"/>
                  <a:pt x="4997" y="1647"/>
                  <a:pt x="4951" y="1665"/>
                </a:cubicBezTo>
                <a:cubicBezTo>
                  <a:pt x="4904" y="1684"/>
                  <a:pt x="4616" y="1891"/>
                  <a:pt x="4310" y="2124"/>
                </a:cubicBezTo>
                <a:cubicBezTo>
                  <a:pt x="2325" y="3641"/>
                  <a:pt x="1001" y="5613"/>
                  <a:pt x="363" y="8004"/>
                </a:cubicBezTo>
                <a:cubicBezTo>
                  <a:pt x="60" y="9138"/>
                  <a:pt x="-78" y="10773"/>
                  <a:pt x="45" y="11790"/>
                </a:cubicBezTo>
                <a:cubicBezTo>
                  <a:pt x="208" y="13141"/>
                  <a:pt x="540" y="14354"/>
                  <a:pt x="1005" y="15306"/>
                </a:cubicBezTo>
                <a:cubicBezTo>
                  <a:pt x="1101" y="15502"/>
                  <a:pt x="1165" y="15685"/>
                  <a:pt x="1147" y="15714"/>
                </a:cubicBezTo>
                <a:cubicBezTo>
                  <a:pt x="1129" y="15743"/>
                  <a:pt x="1137" y="15769"/>
                  <a:pt x="1166" y="15769"/>
                </a:cubicBezTo>
                <a:cubicBezTo>
                  <a:pt x="1194" y="15769"/>
                  <a:pt x="1339" y="15977"/>
                  <a:pt x="1487" y="16233"/>
                </a:cubicBezTo>
                <a:cubicBezTo>
                  <a:pt x="2533" y="18041"/>
                  <a:pt x="4227" y="19583"/>
                  <a:pt x="6161" y="20493"/>
                </a:cubicBezTo>
                <a:cubicBezTo>
                  <a:pt x="7209" y="20985"/>
                  <a:pt x="8642" y="21399"/>
                  <a:pt x="9483" y="21452"/>
                </a:cubicBezTo>
                <a:cubicBezTo>
                  <a:pt x="9731" y="21467"/>
                  <a:pt x="9944" y="21492"/>
                  <a:pt x="9957" y="21504"/>
                </a:cubicBezTo>
                <a:cubicBezTo>
                  <a:pt x="10049" y="21595"/>
                  <a:pt x="12160" y="21483"/>
                  <a:pt x="12750" y="21356"/>
                </a:cubicBezTo>
                <a:cubicBezTo>
                  <a:pt x="14236" y="21037"/>
                  <a:pt x="15269" y="20635"/>
                  <a:pt x="16440" y="19920"/>
                </a:cubicBezTo>
                <a:cubicBezTo>
                  <a:pt x="18336" y="18762"/>
                  <a:pt x="19942" y="16855"/>
                  <a:pt x="20744" y="14808"/>
                </a:cubicBezTo>
                <a:cubicBezTo>
                  <a:pt x="20860" y="14513"/>
                  <a:pt x="20970" y="14246"/>
                  <a:pt x="20989" y="14216"/>
                </a:cubicBezTo>
                <a:cubicBezTo>
                  <a:pt x="21008" y="14185"/>
                  <a:pt x="21027" y="14122"/>
                  <a:pt x="21032" y="14075"/>
                </a:cubicBezTo>
                <a:cubicBezTo>
                  <a:pt x="21037" y="14028"/>
                  <a:pt x="21105" y="13761"/>
                  <a:pt x="21185" y="13481"/>
                </a:cubicBezTo>
                <a:cubicBezTo>
                  <a:pt x="21422" y="12650"/>
                  <a:pt x="21521" y="11839"/>
                  <a:pt x="21521" y="10743"/>
                </a:cubicBezTo>
                <a:cubicBezTo>
                  <a:pt x="21522" y="8772"/>
                  <a:pt x="21106" y="7195"/>
                  <a:pt x="20090" y="5322"/>
                </a:cubicBezTo>
                <a:cubicBezTo>
                  <a:pt x="19746" y="4687"/>
                  <a:pt x="19170" y="3937"/>
                  <a:pt x="18476" y="3224"/>
                </a:cubicBezTo>
                <a:cubicBezTo>
                  <a:pt x="18207" y="2947"/>
                  <a:pt x="18017" y="2709"/>
                  <a:pt x="18039" y="2673"/>
                </a:cubicBezTo>
                <a:cubicBezTo>
                  <a:pt x="18060" y="2639"/>
                  <a:pt x="18051" y="2608"/>
                  <a:pt x="18019" y="2604"/>
                </a:cubicBezTo>
                <a:cubicBezTo>
                  <a:pt x="17986" y="2600"/>
                  <a:pt x="17936" y="2595"/>
                  <a:pt x="17908" y="2591"/>
                </a:cubicBezTo>
                <a:cubicBezTo>
                  <a:pt x="17881" y="2587"/>
                  <a:pt x="17634" y="2415"/>
                  <a:pt x="17359" y="2211"/>
                </a:cubicBezTo>
                <a:cubicBezTo>
                  <a:pt x="16636" y="1672"/>
                  <a:pt x="16273" y="1452"/>
                  <a:pt x="15452" y="1049"/>
                </a:cubicBezTo>
                <a:cubicBezTo>
                  <a:pt x="14449" y="558"/>
                  <a:pt x="13829" y="363"/>
                  <a:pt x="12412" y="94"/>
                </a:cubicBezTo>
                <a:cubicBezTo>
                  <a:pt x="12053" y="26"/>
                  <a:pt x="11421" y="-5"/>
                  <a:pt x="10772" y="0"/>
                </a:cubicBezTo>
                <a:close/>
              </a:path>
            </a:pathLst>
          </a:custGeom>
          <a:ln w="12700">
            <a:miter lim="400000"/>
          </a:ln>
        </p:spPr>
      </p:pic>
      <p:pic>
        <p:nvPicPr>
          <p:cNvPr id="223" name="Screen Shot 2021-01-21 at 9.29.36 am.png" descr="Screen Shot 2021-01-21 at 9.29.36 am.png"/>
          <p:cNvPicPr>
            <a:picLocks noChangeAspect="1"/>
          </p:cNvPicPr>
          <p:nvPr/>
        </p:nvPicPr>
        <p:blipFill>
          <a:blip r:embed="rId5"/>
          <a:stretch>
            <a:fillRect/>
          </a:stretch>
        </p:blipFill>
        <p:spPr>
          <a:xfrm>
            <a:off x="6894568" y="380889"/>
            <a:ext cx="1732942" cy="1905222"/>
          </a:xfrm>
          <a:prstGeom prst="rect">
            <a:avLst/>
          </a:prstGeom>
          <a:ln w="12700">
            <a:miter lim="400000"/>
          </a:ln>
        </p:spPr>
      </p:pic>
      <p:pic>
        <p:nvPicPr>
          <p:cNvPr id="224" name="Image" descr="Image"/>
          <p:cNvPicPr>
            <a:picLocks noChangeAspect="1"/>
          </p:cNvPicPr>
          <p:nvPr/>
        </p:nvPicPr>
        <p:blipFill>
          <a:blip r:embed="rId6"/>
          <a:stretch>
            <a:fillRect/>
          </a:stretch>
        </p:blipFill>
        <p:spPr>
          <a:xfrm>
            <a:off x="3279940" y="946150"/>
            <a:ext cx="812801" cy="774700"/>
          </a:xfrm>
          <a:prstGeom prst="rect">
            <a:avLst/>
          </a:prstGeom>
          <a:ln w="12700">
            <a:miter lim="400000"/>
          </a:ln>
        </p:spPr>
      </p:pic>
    </p:spTree>
    <p:extLst>
      <p:ext uri="{BB962C8B-B14F-4D97-AF65-F5344CB8AC3E}">
        <p14:creationId xmlns:p14="http://schemas.microsoft.com/office/powerpoint/2010/main" val="2047097424"/>
      </p:ext>
    </p:extLst>
  </p:cSld>
  <p:clrMapOvr>
    <a:masterClrMapping/>
  </p:clrMapOvr>
  <mc:AlternateContent xmlns:mc="http://schemas.openxmlformats.org/markup-compatibility/2006" xmlns:p14="http://schemas.microsoft.com/office/powerpoint/2010/main">
    <mc:Choice Requires="p14">
      <p:transition spd="slow" p14:dur="3000">
        <p:fade/>
      </p:transition>
    </mc:Choice>
    <mc:Fallback xmlns:a14="http://schemas.microsoft.com/office/drawing/2010/main" xmlns:m="http://schemas.openxmlformats.org/officeDocument/2006/math"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IMG_3038.JPG" descr="IMG_3038.JPG"/>
          <p:cNvPicPr>
            <a:picLocks noChangeAspect="1"/>
          </p:cNvPicPr>
          <p:nvPr/>
        </p:nvPicPr>
        <p:blipFill>
          <a:blip r:embed="rId2">
            <a:alphaModFix amt="60118"/>
          </a:blip>
          <a:stretch>
            <a:fillRect/>
          </a:stretch>
        </p:blipFill>
        <p:spPr>
          <a:xfrm>
            <a:off x="0" y="-1338002"/>
            <a:ext cx="13004800" cy="12429602"/>
          </a:xfrm>
          <a:prstGeom prst="rect">
            <a:avLst/>
          </a:prstGeom>
          <a:ln w="12700">
            <a:miter lim="400000"/>
          </a:ln>
        </p:spPr>
      </p:pic>
      <p:sp>
        <p:nvSpPr>
          <p:cNvPr id="260" name="What could YOU do if you became a FIRE carrier?"/>
          <p:cNvSpPr txBox="1"/>
          <p:nvPr/>
        </p:nvSpPr>
        <p:spPr>
          <a:xfrm>
            <a:off x="1216279" y="6512265"/>
            <a:ext cx="10572243" cy="36261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3800" b="0">
                <a:latin typeface="Bradley Hand ITC TT-Bold"/>
                <a:ea typeface="Bradley Hand ITC TT-Bold"/>
                <a:cs typeface="Bradley Hand ITC TT-Bold"/>
                <a:sym typeface="Bradley Hand ITC TT-Bold"/>
              </a:defRPr>
            </a:pPr>
            <a:r>
              <a:t>What could YOU do if you became a FIRE carrier?</a:t>
            </a:r>
          </a:p>
          <a:p>
            <a:pPr>
              <a:defRPr sz="3800" b="0">
                <a:latin typeface="Bradley Hand ITC TT-Bold"/>
                <a:ea typeface="Bradley Hand ITC TT-Bold"/>
                <a:cs typeface="Bradley Hand ITC TT-Bold"/>
                <a:sym typeface="Bradley Hand ITC TT-Bold"/>
              </a:defRPr>
            </a:pPr>
            <a:endParaRPr/>
          </a:p>
          <a:p>
            <a:pPr>
              <a:defRPr sz="3800" b="0">
                <a:latin typeface="Bradley Hand ITC TT-Bold"/>
                <a:ea typeface="Bradley Hand ITC TT-Bold"/>
                <a:cs typeface="Bradley Hand ITC TT-Bold"/>
                <a:sym typeface="Bradley Hand ITC TT-Bold"/>
              </a:defRPr>
            </a:pPr>
            <a:endParaRPr/>
          </a:p>
          <a:p>
            <a:pPr>
              <a:defRPr sz="3800" b="0">
                <a:latin typeface="Bradley Hand ITC TT-Bold"/>
                <a:ea typeface="Bradley Hand ITC TT-Bold"/>
                <a:cs typeface="Bradley Hand ITC TT-Bold"/>
                <a:sym typeface="Bradley Hand ITC TT-Bold"/>
              </a:defRPr>
            </a:pPr>
            <a:endParaRPr/>
          </a:p>
          <a:p>
            <a:pPr>
              <a:defRPr sz="3600" b="0">
                <a:solidFill>
                  <a:srgbClr val="3E231A"/>
                </a:solidFill>
                <a:latin typeface="Chalkboard"/>
                <a:ea typeface="Chalkboard"/>
                <a:cs typeface="Chalkboard"/>
                <a:sym typeface="Chalkboard"/>
              </a:defRPr>
            </a:pPr>
            <a:endParaRPr/>
          </a:p>
          <a:p>
            <a:pPr>
              <a:defRPr sz="3600" b="0">
                <a:solidFill>
                  <a:srgbClr val="3E231A"/>
                </a:solidFill>
                <a:latin typeface="Chalkboard"/>
                <a:ea typeface="Chalkboard"/>
                <a:cs typeface="Chalkboard"/>
                <a:sym typeface="Chalkboard"/>
              </a:defRPr>
            </a:pPr>
            <a:r>
              <a:t> </a:t>
            </a:r>
          </a:p>
        </p:txBody>
      </p:sp>
      <p:sp>
        <p:nvSpPr>
          <p:cNvPr id="261" name="What does F.I.R.E. stand for?"/>
          <p:cNvSpPr txBox="1"/>
          <p:nvPr/>
        </p:nvSpPr>
        <p:spPr>
          <a:xfrm>
            <a:off x="3220718" y="4508499"/>
            <a:ext cx="6563361" cy="736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000" b="0">
                <a:latin typeface="Bradley Hand ITC TT-Bold"/>
                <a:ea typeface="Bradley Hand ITC TT-Bold"/>
                <a:cs typeface="Bradley Hand ITC TT-Bold"/>
                <a:sym typeface="Bradley Hand ITC TT-Bold"/>
              </a:defRPr>
            </a:lvl1pPr>
          </a:lstStyle>
          <a:p>
            <a:r>
              <a:t>What does F.I.R.E. stand for?</a:t>
            </a:r>
          </a:p>
        </p:txBody>
      </p:sp>
      <p:sp>
        <p:nvSpPr>
          <p:cNvPr id="262" name="What have you heard today that you didn’t know before?"/>
          <p:cNvSpPr txBox="1"/>
          <p:nvPr/>
        </p:nvSpPr>
        <p:spPr>
          <a:xfrm>
            <a:off x="313763" y="2250733"/>
            <a:ext cx="12377274" cy="137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000" b="0">
                <a:latin typeface="Bradley Hand ITC TT-Bold"/>
                <a:ea typeface="Bradley Hand ITC TT-Bold"/>
                <a:cs typeface="Bradley Hand ITC TT-Bold"/>
                <a:sym typeface="Bradley Hand ITC TT-Bold"/>
              </a:defRPr>
            </a:lvl1pPr>
          </a:lstStyle>
          <a:p>
            <a:r>
              <a:t>What have you heard today that you didn’t know before?</a:t>
            </a:r>
          </a:p>
        </p:txBody>
      </p:sp>
    </p:spTree>
  </p:cSld>
  <p:clrMapOvr>
    <a:masterClrMapping/>
  </p:clrMapOvr>
  <mc:AlternateContent xmlns:mc="http://schemas.openxmlformats.org/markup-compatibility/2006" xmlns:p15="http://schemas.microsoft.com/office/powerpoint/2012/main">
    <mc:Choice Requires="p15">
      <p:transition spd="slow">
        <p15:prstTrans prst="peelOff" invX="1"/>
      </p:transition>
    </mc:Choice>
    <mc:Choice xmlns:p14="http://schemas.microsoft.com/office/powerpoint/2010/main" xmlns:a14="http://schemas.microsoft.com/office/drawing/2010/main" xmlns:m="http://schemas.openxmlformats.org/officeDocument/2006/math" xmlns="" Requires="p14">
      <p:transition spd="med" advClick="1" p14:dur="1000">
        <p:wipe dir="l"/>
      </p:transition>
    </mc:Choice>
    <mc:Fallback xmlns:a14="http://schemas.microsoft.com/office/drawing/2010/main" xmlns:m="http://schemas.openxmlformats.org/officeDocument/2006/math" xmlns="">
      <p:transition spd="med">
        <p:fade/>
      </p:transition>
    </mc:Fallback>
  </mc:AlternateContent>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8815</TotalTime>
  <Words>1516</Words>
  <Application>Microsoft Macintosh PowerPoint</Application>
  <PresentationFormat>Custom</PresentationFormat>
  <Paragraphs>155</Paragraphs>
  <Slides>17</Slides>
  <Notes>11</Notes>
  <HiddenSlides>0</HiddenSlides>
  <MMClips>1</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17</vt:i4>
      </vt:variant>
    </vt:vector>
  </HeadingPairs>
  <TitlesOfParts>
    <vt:vector size="34" baseType="lpstr">
      <vt:lpstr>Apple Chancery</vt:lpstr>
      <vt:lpstr>Avenir</vt:lpstr>
      <vt:lpstr>Avenir Heavy</vt:lpstr>
      <vt:lpstr>Bradley Hand ITC TT-Bold</vt:lpstr>
      <vt:lpstr>Calibri</vt:lpstr>
      <vt:lpstr>Chalkboard</vt:lpstr>
      <vt:lpstr>Gill Sans</vt:lpstr>
      <vt:lpstr>Helvetica</vt:lpstr>
      <vt:lpstr>Helvetica Light</vt:lpstr>
      <vt:lpstr>Helvetica Neue</vt:lpstr>
      <vt:lpstr>Helvetica Neue Light</vt:lpstr>
      <vt:lpstr>Helvetica Neue Medium</vt:lpstr>
      <vt:lpstr>Papyrus</vt:lpstr>
      <vt:lpstr>Poppins</vt:lpstr>
      <vt:lpstr>Symbol</vt:lpstr>
      <vt:lpstr>Times New Roman</vt:lpstr>
      <vt:lpstr>Black</vt:lpstr>
      <vt:lpstr>PowerPoint Presentation</vt:lpstr>
      <vt:lpstr>PowerPoint Presentation</vt:lpstr>
      <vt:lpstr>PowerPoint Presentation</vt:lpstr>
      <vt:lpstr>PowerPoint Presentation</vt:lpstr>
      <vt:lpstr>PowerPoint Presentation</vt:lpstr>
      <vt:lpstr>PowerPoint Presentation</vt:lpstr>
      <vt:lpstr>`</vt:lpstr>
      <vt:lpstr>`</vt:lpstr>
      <vt:lpstr>PowerPoint Presentation</vt:lpstr>
      <vt:lpstr>PowerPoint Presentation</vt:lpstr>
      <vt:lpstr>PowerPoint Presentation</vt:lpstr>
      <vt:lpstr>PowerPoint Presentation</vt:lpstr>
      <vt:lpstr>PowerPoint Presentation</vt:lpstr>
      <vt:lpstr>May the fire be in my arms and hands So that I may be of service and build up love May the fire protect me from all violence May the fire be in my whole being In my legs and feet Enabling me to walk the earth with respect and care So that I may journey in ways of goodness and trust And be protected from walking away from what is true. Amen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Louise Levy</cp:lastModifiedBy>
  <cp:revision>26</cp:revision>
  <dcterms:modified xsi:type="dcterms:W3CDTF">2024-02-10T23:06:35Z</dcterms:modified>
</cp:coreProperties>
</file>