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30"/>
  </p:notes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91">
          <p15:clr>
            <a:srgbClr val="A4A3A4"/>
          </p15:clr>
        </p15:guide>
        <p15:guide id="2" orient="horz" pos="409">
          <p15:clr>
            <a:srgbClr val="A4A3A4"/>
          </p15:clr>
        </p15:guide>
        <p15:guide id="3" pos="408">
          <p15:clr>
            <a:srgbClr val="A4A3A4"/>
          </p15:clr>
        </p15:guide>
        <p15:guide id="4" pos="53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8A"/>
    <a:srgbClr val="B82908"/>
    <a:srgbClr val="C1333C"/>
    <a:srgbClr val="CEAB62"/>
    <a:srgbClr val="CD7D5F"/>
    <a:srgbClr val="E78E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57" autoAdjust="0"/>
    <p:restoredTop sz="87890" autoAdjust="0"/>
  </p:normalViewPr>
  <p:slideViewPr>
    <p:cSldViewPr snapToObjects="1" showGuides="1">
      <p:cViewPr varScale="1">
        <p:scale>
          <a:sx n="104" d="100"/>
          <a:sy n="104" d="100"/>
        </p:scale>
        <p:origin x="2120" y="84"/>
      </p:cViewPr>
      <p:guideLst>
        <p:guide orient="horz" pos="3991"/>
        <p:guide orient="horz" pos="409"/>
        <p:guide pos="408"/>
        <p:guide pos="535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8E5956-C945-4C20-BD3E-CD956E80DCD4}" type="datetimeFigureOut">
              <a:rPr lang="en-AU" smtClean="0"/>
              <a:t>25/07/2017</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2719FD-B7D8-4370-91B7-6A8D668CFE17}" type="slidenum">
              <a:rPr lang="en-AU" smtClean="0"/>
              <a:t>‹#›</a:t>
            </a:fld>
            <a:endParaRPr lang="en-AU"/>
          </a:p>
        </p:txBody>
      </p:sp>
    </p:spTree>
    <p:extLst>
      <p:ext uri="{BB962C8B-B14F-4D97-AF65-F5344CB8AC3E}">
        <p14:creationId xmlns:p14="http://schemas.microsoft.com/office/powerpoint/2010/main" val="920687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PowerPoint accompanies the</a:t>
            </a:r>
            <a:r>
              <a:rPr lang="en-AU" baseline="0" dirty="0" smtClean="0"/>
              <a:t> ‘Sorry Day Reflection Day’ Prayer Service PDF and is intended for use in schools.</a:t>
            </a:r>
          </a:p>
          <a:p>
            <a:r>
              <a:rPr lang="en-AU" baseline="0" dirty="0" smtClean="0"/>
              <a:t>Information about the people in the photographs can be found in the ‘Notes’ section of the slides.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a:t>
            </a:fld>
            <a:endParaRPr lang="en-AU"/>
          </a:p>
        </p:txBody>
      </p:sp>
    </p:spTree>
    <p:extLst>
      <p:ext uri="{BB962C8B-B14F-4D97-AF65-F5344CB8AC3E}">
        <p14:creationId xmlns:p14="http://schemas.microsoft.com/office/powerpoint/2010/main" val="4066537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Kids enjoy a game of footy.</a:t>
            </a:r>
          </a:p>
          <a:p>
            <a:r>
              <a:rPr lang="en-AU" sz="1200" b="0" i="0" kern="1200" dirty="0" smtClean="0">
                <a:solidFill>
                  <a:schemeClr val="tx1"/>
                </a:solidFill>
                <a:effectLst/>
                <a:latin typeface="+mn-lt"/>
                <a:ea typeface="+mn-ea"/>
                <a:cs typeface="+mn-cs"/>
              </a:rPr>
              <a:t>All nine communities supported by Caritas Australia and Unity of First People of Australia (UPFA) have seen sustained behaviour changes, including edible community gardens, community cooking classes, school breakfast programs managed by teachers and parents, and diabetes and nutrition education programs. Increasingly, the community stores are stocking healthy food choices and communities are embracing new leisure and sports initiatives.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12</a:t>
            </a:fld>
            <a:endParaRPr lang="en-AU"/>
          </a:p>
        </p:txBody>
      </p:sp>
    </p:spTree>
    <p:extLst>
      <p:ext uri="{BB962C8B-B14F-4D97-AF65-F5344CB8AC3E}">
        <p14:creationId xmlns:p14="http://schemas.microsoft.com/office/powerpoint/2010/main" val="999893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Promoting Employment Opportunities.</a:t>
            </a:r>
          </a:p>
          <a:p>
            <a:r>
              <a:rPr lang="en-AU" sz="1200" b="0" i="0" kern="1200" dirty="0" smtClean="0">
                <a:solidFill>
                  <a:schemeClr val="tx1"/>
                </a:solidFill>
                <a:effectLst/>
                <a:latin typeface="+mn-lt"/>
                <a:ea typeface="+mn-ea"/>
                <a:cs typeface="+mn-cs"/>
              </a:rPr>
              <a:t>Administration training and finance skills are provided to Indigenous Australian women to promote sustainable livelihoods and improve employment opportunities.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13</a:t>
            </a:fld>
            <a:endParaRPr lang="en-AU"/>
          </a:p>
        </p:txBody>
      </p:sp>
    </p:spTree>
    <p:extLst>
      <p:ext uri="{BB962C8B-B14F-4D97-AF65-F5344CB8AC3E}">
        <p14:creationId xmlns:p14="http://schemas.microsoft.com/office/powerpoint/2010/main" val="3631358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err="1" smtClean="0">
                <a:solidFill>
                  <a:schemeClr val="tx1"/>
                </a:solidFill>
                <a:effectLst/>
                <a:latin typeface="+mn-lt"/>
                <a:ea typeface="+mn-ea"/>
                <a:cs typeface="+mn-cs"/>
              </a:rPr>
              <a:t>Traditonal</a:t>
            </a:r>
            <a:r>
              <a:rPr lang="en-AU" sz="1200" b="1" i="0" kern="1200" dirty="0" smtClean="0">
                <a:solidFill>
                  <a:schemeClr val="tx1"/>
                </a:solidFill>
                <a:effectLst/>
                <a:latin typeface="+mn-lt"/>
                <a:ea typeface="+mn-ea"/>
                <a:cs typeface="+mn-cs"/>
              </a:rPr>
              <a:t> smoking ceremony.</a:t>
            </a:r>
          </a:p>
          <a:p>
            <a:r>
              <a:rPr lang="en-AU" sz="1200" b="0" i="0" kern="1200" dirty="0" smtClean="0">
                <a:solidFill>
                  <a:schemeClr val="tx1"/>
                </a:solidFill>
                <a:effectLst/>
                <a:latin typeface="+mn-lt"/>
                <a:ea typeface="+mn-ea"/>
                <a:cs typeface="+mn-cs"/>
              </a:rPr>
              <a:t>Traditional smoking ceremony performed at a Kinchela Boys Home Aboriginal Corporation (KBHAC) gathering of KBH survivors and their families in Kempsey, NSW.</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14</a:t>
            </a:fld>
            <a:endParaRPr lang="en-AU"/>
          </a:p>
        </p:txBody>
      </p:sp>
    </p:spTree>
    <p:extLst>
      <p:ext uri="{BB962C8B-B14F-4D97-AF65-F5344CB8AC3E}">
        <p14:creationId xmlns:p14="http://schemas.microsoft.com/office/powerpoint/2010/main" val="1839668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i="0" kern="1200" dirty="0" smtClean="0">
                <a:solidFill>
                  <a:schemeClr val="tx1"/>
                </a:solidFill>
                <a:effectLst/>
                <a:latin typeface="+mn-lt"/>
                <a:ea typeface="+mn-ea"/>
                <a:cs typeface="+mn-cs"/>
              </a:rPr>
              <a:t>Members of the local community playing music</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15</a:t>
            </a:fld>
            <a:endParaRPr lang="en-AU"/>
          </a:p>
        </p:txBody>
      </p:sp>
    </p:spTree>
    <p:extLst>
      <p:ext uri="{BB962C8B-B14F-4D97-AF65-F5344CB8AC3E}">
        <p14:creationId xmlns:p14="http://schemas.microsoft.com/office/powerpoint/2010/main" val="4230653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i="0" kern="1200" dirty="0" smtClean="0">
                <a:solidFill>
                  <a:schemeClr val="tx1"/>
                </a:solidFill>
                <a:effectLst/>
                <a:latin typeface="+mn-lt"/>
                <a:ea typeface="+mn-ea"/>
                <a:cs typeface="+mn-cs"/>
              </a:rPr>
              <a:t>Uncle Richard. </a:t>
            </a:r>
            <a:r>
              <a:rPr lang="en-AU" sz="1200" b="0" i="0" kern="1200" dirty="0" smtClean="0">
                <a:solidFill>
                  <a:schemeClr val="tx1"/>
                </a:solidFill>
                <a:effectLst/>
                <a:latin typeface="+mn-lt"/>
                <a:ea typeface="+mn-ea"/>
                <a:cs typeface="+mn-cs"/>
              </a:rPr>
              <a:t>Kinchela Boys Home (KBH) Survivor, Uncle Richard.</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http://www.caritas.org.au/projectcompassion/weekly-stories/week-3-uncle-Richard </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16</a:t>
            </a:fld>
            <a:endParaRPr lang="en-AU"/>
          </a:p>
        </p:txBody>
      </p:sp>
    </p:spTree>
    <p:extLst>
      <p:ext uri="{BB962C8B-B14F-4D97-AF65-F5344CB8AC3E}">
        <p14:creationId xmlns:p14="http://schemas.microsoft.com/office/powerpoint/2010/main" val="2037018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Audrey and kids from the Diabetes Management and Care program. </a:t>
            </a:r>
          </a:p>
          <a:p>
            <a:r>
              <a:rPr lang="en-AU" sz="1200" b="0" i="0" kern="1200" dirty="0" smtClean="0">
                <a:solidFill>
                  <a:schemeClr val="tx1"/>
                </a:solidFill>
                <a:effectLst/>
                <a:latin typeface="+mn-lt"/>
                <a:ea typeface="+mn-ea"/>
                <a:cs typeface="+mn-cs"/>
              </a:rPr>
              <a:t>With an emphasis on the dignity of wellness, the Diabetes Management and Care program strives to prevent diseases like diabetes and to improve healthcare across </a:t>
            </a:r>
            <a:r>
              <a:rPr lang="en-AU" sz="1200" b="0" i="0" kern="1200" dirty="0" err="1" smtClean="0">
                <a:solidFill>
                  <a:schemeClr val="tx1"/>
                </a:solidFill>
                <a:effectLst/>
                <a:latin typeface="+mn-lt"/>
                <a:ea typeface="+mn-ea"/>
                <a:cs typeface="+mn-cs"/>
              </a:rPr>
              <a:t>Djarindjin</a:t>
            </a:r>
            <a:r>
              <a:rPr lang="en-AU" sz="1200" b="0" i="0" kern="1200" dirty="0" smtClean="0">
                <a:solidFill>
                  <a:schemeClr val="tx1"/>
                </a:solidFill>
                <a:effectLst/>
                <a:latin typeface="+mn-lt"/>
                <a:ea typeface="+mn-ea"/>
                <a:cs typeface="+mn-cs"/>
              </a:rPr>
              <a:t> and eight other remote communities across the Kimberley region. School breakfast programs managed by teachers and parents, and diabetes and nutrition education programs are some of the initiatives provided to kids in the program.</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17</a:t>
            </a:fld>
            <a:endParaRPr lang="en-AU"/>
          </a:p>
        </p:txBody>
      </p:sp>
    </p:spTree>
    <p:extLst>
      <p:ext uri="{BB962C8B-B14F-4D97-AF65-F5344CB8AC3E}">
        <p14:creationId xmlns:p14="http://schemas.microsoft.com/office/powerpoint/2010/main" val="1565318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smtClean="0">
                <a:solidFill>
                  <a:schemeClr val="tx1"/>
                </a:solidFill>
                <a:effectLst/>
                <a:latin typeface="+mn-lt"/>
                <a:ea typeface="+mn-ea"/>
                <a:cs typeface="+mn-cs"/>
              </a:rPr>
              <a:t>Kinchela Boys Home (KBH) Survivor, Uncle Richard working on his painting of the Good Samaritan at his art studio in Kempsey. Uncle Richard says “With the Good Samaritan, I believe a lot of indigenous people, over the years, during traditional times, helped a lot of people, helped a lot of non-indigenous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http://www.caritas.org.au/projectcompassion/weekly-stories/week-3-uncle-Richard </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18</a:t>
            </a:fld>
            <a:endParaRPr lang="en-AU"/>
          </a:p>
        </p:txBody>
      </p:sp>
    </p:spTree>
    <p:extLst>
      <p:ext uri="{BB962C8B-B14F-4D97-AF65-F5344CB8AC3E}">
        <p14:creationId xmlns:p14="http://schemas.microsoft.com/office/powerpoint/2010/main" val="3744791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Audrey and kids enjoy some leisure time at the beach. </a:t>
            </a:r>
          </a:p>
          <a:p>
            <a:r>
              <a:rPr lang="en-AU" sz="1200" b="0" i="0" kern="1200" dirty="0" smtClean="0">
                <a:solidFill>
                  <a:schemeClr val="tx1"/>
                </a:solidFill>
                <a:effectLst/>
                <a:latin typeface="+mn-lt"/>
                <a:ea typeface="+mn-ea"/>
                <a:cs typeface="+mn-cs"/>
              </a:rPr>
              <a:t>All nine communities supported by Caritas Australia and Unity of First People of Australia (UFPA) have seen sustained behaviour changes. Increasingly, the community stores are stocking healthy food choices, communities are embracing new leisure and sports initiatives, and the Elders are regaining their place a community leaders.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19</a:t>
            </a:fld>
            <a:endParaRPr lang="en-AU"/>
          </a:p>
        </p:txBody>
      </p:sp>
    </p:spTree>
    <p:extLst>
      <p:ext uri="{BB962C8B-B14F-4D97-AF65-F5344CB8AC3E}">
        <p14:creationId xmlns:p14="http://schemas.microsoft.com/office/powerpoint/2010/main" val="855008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i="0" kern="1200" dirty="0" smtClean="0">
                <a:solidFill>
                  <a:schemeClr val="tx1"/>
                </a:solidFill>
                <a:effectLst/>
                <a:latin typeface="+mn-lt"/>
                <a:ea typeface="+mn-ea"/>
                <a:cs typeface="+mn-cs"/>
              </a:rPr>
              <a:t>Weaving produced as part of the </a:t>
            </a:r>
            <a:r>
              <a:rPr lang="en-AU" sz="1200" b="1" i="0" kern="1200" dirty="0" err="1" smtClean="0">
                <a:solidFill>
                  <a:schemeClr val="tx1"/>
                </a:solidFill>
                <a:effectLst/>
                <a:latin typeface="+mn-lt"/>
                <a:ea typeface="+mn-ea"/>
                <a:cs typeface="+mn-cs"/>
              </a:rPr>
              <a:t>Djilpin</a:t>
            </a:r>
            <a:r>
              <a:rPr lang="en-AU" sz="1200" b="1" i="0" kern="1200" dirty="0" smtClean="0">
                <a:solidFill>
                  <a:schemeClr val="tx1"/>
                </a:solidFill>
                <a:effectLst/>
                <a:latin typeface="+mn-lt"/>
                <a:ea typeface="+mn-ea"/>
                <a:cs typeface="+mn-cs"/>
              </a:rPr>
              <a:t> Arts </a:t>
            </a:r>
            <a:r>
              <a:rPr lang="en-AU" sz="1200" b="1" i="0" kern="1200" dirty="0" err="1" smtClean="0">
                <a:solidFill>
                  <a:schemeClr val="tx1"/>
                </a:solidFill>
                <a:effectLst/>
                <a:latin typeface="+mn-lt"/>
                <a:ea typeface="+mn-ea"/>
                <a:cs typeface="+mn-cs"/>
              </a:rPr>
              <a:t>Ghunmarn</a:t>
            </a:r>
            <a:r>
              <a:rPr lang="en-AU" sz="1200" b="1" i="0" kern="1200" dirty="0" smtClean="0">
                <a:solidFill>
                  <a:schemeClr val="tx1"/>
                </a:solidFill>
                <a:effectLst/>
                <a:latin typeface="+mn-lt"/>
                <a:ea typeface="+mn-ea"/>
                <a:cs typeface="+mn-cs"/>
              </a:rPr>
              <a:t> Culture Centre, supported by Caritas Australia.</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20</a:t>
            </a:fld>
            <a:endParaRPr lang="en-AU"/>
          </a:p>
        </p:txBody>
      </p:sp>
    </p:spTree>
    <p:extLst>
      <p:ext uri="{BB962C8B-B14F-4D97-AF65-F5344CB8AC3E}">
        <p14:creationId xmlns:p14="http://schemas.microsoft.com/office/powerpoint/2010/main" val="149068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err="1" smtClean="0">
                <a:solidFill>
                  <a:schemeClr val="tx1"/>
                </a:solidFill>
                <a:effectLst/>
                <a:latin typeface="+mn-lt"/>
                <a:ea typeface="+mn-ea"/>
                <a:cs typeface="+mn-cs"/>
              </a:rPr>
              <a:t>Tjanpi</a:t>
            </a:r>
            <a:r>
              <a:rPr lang="en-AU" sz="1200" b="1" i="0" kern="1200" dirty="0" smtClean="0">
                <a:solidFill>
                  <a:schemeClr val="tx1"/>
                </a:solidFill>
                <a:effectLst/>
                <a:latin typeface="+mn-lt"/>
                <a:ea typeface="+mn-ea"/>
                <a:cs typeface="+mn-cs"/>
              </a:rPr>
              <a:t> Desert Weaving</a:t>
            </a:r>
          </a:p>
          <a:p>
            <a:r>
              <a:rPr lang="en-AU" sz="1200" b="0" i="0" kern="1200" dirty="0" err="1" smtClean="0">
                <a:solidFill>
                  <a:schemeClr val="tx1"/>
                </a:solidFill>
                <a:effectLst/>
                <a:latin typeface="+mn-lt"/>
                <a:ea typeface="+mn-ea"/>
                <a:cs typeface="+mn-cs"/>
              </a:rPr>
              <a:t>Tjanpi</a:t>
            </a:r>
            <a:r>
              <a:rPr lang="en-AU" sz="1200" b="0" i="0" kern="1200" dirty="0" smtClean="0">
                <a:solidFill>
                  <a:schemeClr val="tx1"/>
                </a:solidFill>
                <a:effectLst/>
                <a:latin typeface="+mn-lt"/>
                <a:ea typeface="+mn-ea"/>
                <a:cs typeface="+mn-cs"/>
              </a:rPr>
              <a:t> Desert Weavers draw on traditional weaving practices to support livelihoods. Here, Jennifer Mitchell, </a:t>
            </a:r>
            <a:r>
              <a:rPr lang="en-AU" sz="1200" b="0" i="0" kern="1200" dirty="0" err="1" smtClean="0">
                <a:solidFill>
                  <a:schemeClr val="tx1"/>
                </a:solidFill>
                <a:effectLst/>
                <a:latin typeface="+mn-lt"/>
                <a:ea typeface="+mn-ea"/>
                <a:cs typeface="+mn-cs"/>
              </a:rPr>
              <a:t>Yangi</a:t>
            </a:r>
            <a:r>
              <a:rPr lang="en-AU" sz="1200" b="0" i="0" kern="1200" dirty="0" smtClean="0">
                <a:solidFill>
                  <a:schemeClr val="tx1"/>
                </a:solidFill>
                <a:effectLst/>
                <a:latin typeface="+mn-lt"/>
                <a:ea typeface="+mn-ea"/>
                <a:cs typeface="+mn-cs"/>
              </a:rPr>
              <a:t> </a:t>
            </a:r>
            <a:r>
              <a:rPr lang="en-AU" sz="1200" b="0" i="0" kern="1200" dirty="0" err="1" smtClean="0">
                <a:solidFill>
                  <a:schemeClr val="tx1"/>
                </a:solidFill>
                <a:effectLst/>
                <a:latin typeface="+mn-lt"/>
                <a:ea typeface="+mn-ea"/>
                <a:cs typeface="+mn-cs"/>
              </a:rPr>
              <a:t>Yangi</a:t>
            </a:r>
            <a:r>
              <a:rPr lang="en-AU" sz="1200" b="0" i="0" kern="1200" dirty="0" smtClean="0">
                <a:solidFill>
                  <a:schemeClr val="tx1"/>
                </a:solidFill>
                <a:effectLst/>
                <a:latin typeface="+mn-lt"/>
                <a:ea typeface="+mn-ea"/>
                <a:cs typeface="+mn-cs"/>
              </a:rPr>
              <a:t> Fox, Renee Fox and </a:t>
            </a:r>
            <a:r>
              <a:rPr lang="en-AU" sz="1200" b="0" i="0" kern="1200" dirty="0" err="1" smtClean="0">
                <a:solidFill>
                  <a:schemeClr val="tx1"/>
                </a:solidFill>
                <a:effectLst/>
                <a:latin typeface="+mn-lt"/>
                <a:ea typeface="+mn-ea"/>
                <a:cs typeface="+mn-cs"/>
              </a:rPr>
              <a:t>Nyanu</a:t>
            </a:r>
            <a:r>
              <a:rPr lang="en-AU" sz="1200" b="0" i="0" kern="1200" dirty="0" smtClean="0">
                <a:solidFill>
                  <a:schemeClr val="tx1"/>
                </a:solidFill>
                <a:effectLst/>
                <a:latin typeface="+mn-lt"/>
                <a:ea typeface="+mn-ea"/>
                <a:cs typeface="+mn-cs"/>
              </a:rPr>
              <a:t> </a:t>
            </a:r>
            <a:r>
              <a:rPr lang="en-AU" sz="1200" b="0" i="0" kern="1200" dirty="0" err="1" smtClean="0">
                <a:solidFill>
                  <a:schemeClr val="tx1"/>
                </a:solidFill>
                <a:effectLst/>
                <a:latin typeface="+mn-lt"/>
                <a:ea typeface="+mn-ea"/>
                <a:cs typeface="+mn-cs"/>
              </a:rPr>
              <a:t>Tjanpi</a:t>
            </a:r>
            <a:r>
              <a:rPr lang="en-AU" sz="1200" b="0" i="0" kern="1200" dirty="0" smtClean="0">
                <a:solidFill>
                  <a:schemeClr val="tx1"/>
                </a:solidFill>
                <a:effectLst/>
                <a:latin typeface="+mn-lt"/>
                <a:ea typeface="+mn-ea"/>
                <a:cs typeface="+mn-cs"/>
              </a:rPr>
              <a:t> weave beautiful crafts.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21</a:t>
            </a:fld>
            <a:endParaRPr lang="en-AU"/>
          </a:p>
        </p:txBody>
      </p:sp>
    </p:spTree>
    <p:extLst>
      <p:ext uri="{BB962C8B-B14F-4D97-AF65-F5344CB8AC3E}">
        <p14:creationId xmlns:p14="http://schemas.microsoft.com/office/powerpoint/2010/main" val="3464862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2</a:t>
            </a:fld>
            <a:endParaRPr lang="en-AU"/>
          </a:p>
        </p:txBody>
      </p:sp>
    </p:spTree>
    <p:extLst>
      <p:ext uri="{BB962C8B-B14F-4D97-AF65-F5344CB8AC3E}">
        <p14:creationId xmlns:p14="http://schemas.microsoft.com/office/powerpoint/2010/main" val="3964564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Promoting Good Food and Health.</a:t>
            </a:r>
          </a:p>
          <a:p>
            <a:r>
              <a:rPr lang="en-AU" sz="1200" b="0" i="0" kern="1200" dirty="0" smtClean="0">
                <a:solidFill>
                  <a:schemeClr val="tx1"/>
                </a:solidFill>
                <a:effectLst/>
                <a:latin typeface="+mn-lt"/>
                <a:ea typeface="+mn-ea"/>
                <a:cs typeface="+mn-cs"/>
              </a:rPr>
              <a:t>Good health and nutrition are commonly encouraged in many of Caritas Australia's Indigenous Australian community development programs.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22</a:t>
            </a:fld>
            <a:endParaRPr lang="en-AU"/>
          </a:p>
        </p:txBody>
      </p:sp>
    </p:spTree>
    <p:extLst>
      <p:ext uri="{BB962C8B-B14F-4D97-AF65-F5344CB8AC3E}">
        <p14:creationId xmlns:p14="http://schemas.microsoft.com/office/powerpoint/2010/main" val="1083877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4</a:t>
            </a:fld>
            <a:endParaRPr lang="en-AU"/>
          </a:p>
        </p:txBody>
      </p:sp>
    </p:spTree>
    <p:extLst>
      <p:ext uri="{BB962C8B-B14F-4D97-AF65-F5344CB8AC3E}">
        <p14:creationId xmlns:p14="http://schemas.microsoft.com/office/powerpoint/2010/main" val="33779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5</a:t>
            </a:fld>
            <a:endParaRPr lang="en-AU"/>
          </a:p>
        </p:txBody>
      </p:sp>
    </p:spTree>
    <p:extLst>
      <p:ext uri="{BB962C8B-B14F-4D97-AF65-F5344CB8AC3E}">
        <p14:creationId xmlns:p14="http://schemas.microsoft.com/office/powerpoint/2010/main" val="2321834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smtClean="0">
                <a:solidFill>
                  <a:schemeClr val="tx1"/>
                </a:solidFill>
                <a:effectLst/>
                <a:latin typeface="+mn-lt"/>
                <a:ea typeface="+mn-ea"/>
                <a:cs typeface="+mn-cs"/>
              </a:rPr>
              <a:t>Kinchela Boys Home (KBH) Survivors at the tree, near the site of Kinchela Boys Home in Kempsey.</a:t>
            </a:r>
            <a:endParaRPr lang="en-AU" dirty="0" smtClean="0"/>
          </a:p>
          <a:p>
            <a:r>
              <a:rPr lang="en-AU" dirty="0" smtClean="0"/>
              <a:t>http://www.caritas.org.au/projectcompassion/weekly-stories/week-3-uncle-Richard </a:t>
            </a:r>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7</a:t>
            </a:fld>
            <a:endParaRPr lang="en-AU"/>
          </a:p>
        </p:txBody>
      </p:sp>
    </p:spTree>
    <p:extLst>
      <p:ext uri="{BB962C8B-B14F-4D97-AF65-F5344CB8AC3E}">
        <p14:creationId xmlns:p14="http://schemas.microsoft.com/office/powerpoint/2010/main" val="2394099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UFPA diabetes program.</a:t>
            </a:r>
          </a:p>
          <a:p>
            <a:r>
              <a:rPr lang="en-AU" sz="1200" b="0" i="0" kern="1200" dirty="0" smtClean="0">
                <a:solidFill>
                  <a:schemeClr val="tx1"/>
                </a:solidFill>
                <a:effectLst/>
                <a:latin typeface="+mn-lt"/>
                <a:ea typeface="+mn-ea"/>
                <a:cs typeface="+mn-cs"/>
              </a:rPr>
              <a:t>THE for Unity of First People of Australia (UFPA) diabetes program is changing lives in the </a:t>
            </a:r>
            <a:r>
              <a:rPr lang="en-AU" sz="1200" b="0" i="0" kern="1200" dirty="0" err="1" smtClean="0">
                <a:solidFill>
                  <a:schemeClr val="tx1"/>
                </a:solidFill>
                <a:effectLst/>
                <a:latin typeface="+mn-lt"/>
                <a:ea typeface="+mn-ea"/>
                <a:cs typeface="+mn-cs"/>
              </a:rPr>
              <a:t>Kimberely</a:t>
            </a:r>
            <a:r>
              <a:rPr lang="en-AU" sz="1200" b="0" i="0" kern="1200" dirty="0" smtClean="0">
                <a:solidFill>
                  <a:schemeClr val="tx1"/>
                </a:solidFill>
                <a:effectLst/>
                <a:latin typeface="+mn-lt"/>
                <a:ea typeface="+mn-ea"/>
                <a:cs typeface="+mn-cs"/>
              </a:rPr>
              <a:t> with the support of Caritas Australia.</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8</a:t>
            </a:fld>
            <a:endParaRPr lang="en-AU"/>
          </a:p>
        </p:txBody>
      </p:sp>
    </p:spTree>
    <p:extLst>
      <p:ext uri="{BB962C8B-B14F-4D97-AF65-F5344CB8AC3E}">
        <p14:creationId xmlns:p14="http://schemas.microsoft.com/office/powerpoint/2010/main" val="3747231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Audrey promotes good health for her community and herself.</a:t>
            </a:r>
          </a:p>
          <a:p>
            <a:r>
              <a:rPr lang="en-AU" sz="1200" b="0" i="0" kern="1200" dirty="0" smtClean="0">
                <a:solidFill>
                  <a:schemeClr val="tx1"/>
                </a:solidFill>
                <a:effectLst/>
                <a:latin typeface="+mn-lt"/>
                <a:ea typeface="+mn-ea"/>
                <a:cs typeface="+mn-cs"/>
              </a:rPr>
              <a:t>As a scout leader and member of the </a:t>
            </a:r>
            <a:r>
              <a:rPr lang="en-AU" sz="1200" b="0" i="0" kern="1200" dirty="0" err="1" smtClean="0">
                <a:solidFill>
                  <a:schemeClr val="tx1"/>
                </a:solidFill>
                <a:effectLst/>
                <a:latin typeface="+mn-lt"/>
                <a:ea typeface="+mn-ea"/>
                <a:cs typeface="+mn-cs"/>
              </a:rPr>
              <a:t>Djarindjin</a:t>
            </a:r>
            <a:r>
              <a:rPr lang="en-AU" sz="1200" b="0" i="0" kern="1200" dirty="0" smtClean="0">
                <a:solidFill>
                  <a:schemeClr val="tx1"/>
                </a:solidFill>
                <a:effectLst/>
                <a:latin typeface="+mn-lt"/>
                <a:ea typeface="+mn-ea"/>
                <a:cs typeface="+mn-cs"/>
              </a:rPr>
              <a:t> Community Council, Audrey is a valuable advocate for Unity of First People of Australia’s (UPFA)</a:t>
            </a:r>
            <a:r>
              <a:rPr lang="en-AU" sz="1200" b="0" i="0" kern="1200" baseline="0" dirty="0" smtClean="0">
                <a:solidFill>
                  <a:schemeClr val="tx1"/>
                </a:solidFill>
                <a:effectLst/>
                <a:latin typeface="+mn-lt"/>
                <a:ea typeface="+mn-ea"/>
                <a:cs typeface="+mn-cs"/>
              </a:rPr>
              <a:t> </a:t>
            </a:r>
            <a:r>
              <a:rPr lang="en-AU" sz="1200" b="0" i="0" kern="1200" dirty="0" smtClean="0">
                <a:solidFill>
                  <a:schemeClr val="tx1"/>
                </a:solidFill>
                <a:effectLst/>
                <a:latin typeface="+mn-lt"/>
                <a:ea typeface="+mn-ea"/>
                <a:cs typeface="+mn-cs"/>
              </a:rPr>
              <a:t>health and wellness program: “Perhaps the greatest satisfaction I’ve felt is knowing how good my own results were by going to the clinic and checking my sugar levels.” </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9</a:t>
            </a:fld>
            <a:endParaRPr lang="en-AU"/>
          </a:p>
        </p:txBody>
      </p:sp>
    </p:spTree>
    <p:extLst>
      <p:ext uri="{BB962C8B-B14F-4D97-AF65-F5344CB8AC3E}">
        <p14:creationId xmlns:p14="http://schemas.microsoft.com/office/powerpoint/2010/main" val="185949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Audrey and the UFPA team.</a:t>
            </a:r>
          </a:p>
          <a:p>
            <a:r>
              <a:rPr lang="en-AU" sz="1200" b="0" i="0" kern="1200" dirty="0" smtClean="0">
                <a:solidFill>
                  <a:schemeClr val="tx1"/>
                </a:solidFill>
                <a:effectLst/>
                <a:latin typeface="+mn-lt"/>
                <a:ea typeface="+mn-ea"/>
                <a:cs typeface="+mn-cs"/>
              </a:rPr>
              <a:t>Audrey is a </a:t>
            </a:r>
            <a:r>
              <a:rPr lang="en-AU" sz="1200" b="0" i="0" kern="1200" dirty="0" err="1" smtClean="0">
                <a:solidFill>
                  <a:schemeClr val="tx1"/>
                </a:solidFill>
                <a:effectLst/>
                <a:latin typeface="+mn-lt"/>
                <a:ea typeface="+mn-ea"/>
                <a:cs typeface="+mn-cs"/>
              </a:rPr>
              <a:t>Bardi</a:t>
            </a:r>
            <a:r>
              <a:rPr lang="en-AU" sz="1200" b="0" i="0" kern="1200" dirty="0" smtClean="0">
                <a:solidFill>
                  <a:schemeClr val="tx1"/>
                </a:solidFill>
                <a:effectLst/>
                <a:latin typeface="+mn-lt"/>
                <a:ea typeface="+mn-ea"/>
                <a:cs typeface="+mn-cs"/>
              </a:rPr>
              <a:t> woman from </a:t>
            </a:r>
            <a:r>
              <a:rPr lang="en-AU" sz="1200" b="0" i="0" kern="1200" dirty="0" err="1" smtClean="0">
                <a:solidFill>
                  <a:schemeClr val="tx1"/>
                </a:solidFill>
                <a:effectLst/>
                <a:latin typeface="+mn-lt"/>
                <a:ea typeface="+mn-ea"/>
                <a:cs typeface="+mn-cs"/>
              </a:rPr>
              <a:t>Djarindjin</a:t>
            </a:r>
            <a:r>
              <a:rPr lang="en-AU" sz="1200" b="0" i="0" kern="1200" dirty="0" smtClean="0">
                <a:solidFill>
                  <a:schemeClr val="tx1"/>
                </a:solidFill>
                <a:effectLst/>
                <a:latin typeface="+mn-lt"/>
                <a:ea typeface="+mn-ea"/>
                <a:cs typeface="+mn-cs"/>
              </a:rPr>
              <a:t>, a remote community 200km north of Broome in Western Australia. In partnership with local Aboriginal communities, the Unity of First People of Australia (UFPA) trains volunteer carers, like Audrey, who help their communities deal with and prevent ‘lifestyle’ diseases like diabetes.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10</a:t>
            </a:fld>
            <a:endParaRPr lang="en-AU"/>
          </a:p>
        </p:txBody>
      </p:sp>
    </p:spTree>
    <p:extLst>
      <p:ext uri="{BB962C8B-B14F-4D97-AF65-F5344CB8AC3E}">
        <p14:creationId xmlns:p14="http://schemas.microsoft.com/office/powerpoint/2010/main" val="1434140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Girls in the Diabetes Management and Care program.</a:t>
            </a:r>
          </a:p>
          <a:p>
            <a:r>
              <a:rPr lang="en-AU" sz="1200" b="0" i="0" kern="1200" dirty="0" smtClean="0">
                <a:solidFill>
                  <a:schemeClr val="tx1"/>
                </a:solidFill>
                <a:effectLst/>
                <a:latin typeface="+mn-lt"/>
                <a:ea typeface="+mn-ea"/>
                <a:cs typeface="+mn-cs"/>
              </a:rPr>
              <a:t>Caritas Australia works in partnership with the Unity of First People of Australia (UFPA) to run a holistic, community-owned Diabetes Management and Care Program in </a:t>
            </a:r>
            <a:r>
              <a:rPr lang="en-AU" sz="1200" b="0" i="0" kern="1200" dirty="0" err="1" smtClean="0">
                <a:solidFill>
                  <a:schemeClr val="tx1"/>
                </a:solidFill>
                <a:effectLst/>
                <a:latin typeface="+mn-lt"/>
                <a:ea typeface="+mn-ea"/>
                <a:cs typeface="+mn-cs"/>
              </a:rPr>
              <a:t>Djarindjin</a:t>
            </a:r>
            <a:r>
              <a:rPr lang="en-AU" sz="1200" b="0" i="0" kern="1200" dirty="0" smtClean="0">
                <a:solidFill>
                  <a:schemeClr val="tx1"/>
                </a:solidFill>
                <a:effectLst/>
                <a:latin typeface="+mn-lt"/>
                <a:ea typeface="+mn-ea"/>
                <a:cs typeface="+mn-cs"/>
              </a:rPr>
              <a:t> and eight other remote communities across the Kimberley region. With an emphasis on the dignity of wellness, the program strives to prevent diseases like diabetes and to improve healthcare across these vulnerable communities.</a:t>
            </a:r>
          </a:p>
          <a:p>
            <a:endParaRPr lang="en-AU" dirty="0"/>
          </a:p>
        </p:txBody>
      </p:sp>
      <p:sp>
        <p:nvSpPr>
          <p:cNvPr id="4" name="Slide Number Placeholder 3"/>
          <p:cNvSpPr>
            <a:spLocks noGrp="1"/>
          </p:cNvSpPr>
          <p:nvPr>
            <p:ph type="sldNum" sz="quarter" idx="10"/>
          </p:nvPr>
        </p:nvSpPr>
        <p:spPr/>
        <p:txBody>
          <a:bodyPr/>
          <a:lstStyle/>
          <a:p>
            <a:fld id="{9E2719FD-B7D8-4370-91B7-6A8D668CFE17}" type="slidenum">
              <a:rPr lang="en-AU" smtClean="0"/>
              <a:t>11</a:t>
            </a:fld>
            <a:endParaRPr lang="en-AU"/>
          </a:p>
        </p:txBody>
      </p:sp>
    </p:spTree>
    <p:extLst>
      <p:ext uri="{BB962C8B-B14F-4D97-AF65-F5344CB8AC3E}">
        <p14:creationId xmlns:p14="http://schemas.microsoft.com/office/powerpoint/2010/main" val="87191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ice box divider">
    <p:bg>
      <p:bgPr>
        <a:solidFill>
          <a:srgbClr val="C1333C"/>
        </a:solidFill>
        <a:effectLst/>
      </p:bgPr>
    </p:bg>
    <p:spTree>
      <p:nvGrpSpPr>
        <p:cNvPr id="1" name=""/>
        <p:cNvGrpSpPr/>
        <p:nvPr/>
      </p:nvGrpSpPr>
      <p:grpSpPr>
        <a:xfrm>
          <a:off x="0" y="0"/>
          <a:ext cx="0" cy="0"/>
          <a:chOff x="0" y="0"/>
          <a:chExt cx="0" cy="0"/>
        </a:xfrm>
      </p:grpSpPr>
      <p:pic>
        <p:nvPicPr>
          <p:cNvPr id="3" name="Picture 2" descr="CaritasAU_MasterLogo-tagline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143" y="5862204"/>
            <a:ext cx="2643027" cy="473509"/>
          </a:xfrm>
          <a:prstGeom prst="rect">
            <a:avLst/>
          </a:prstGeom>
        </p:spPr>
      </p:pic>
      <p:sp>
        <p:nvSpPr>
          <p:cNvPr id="6" name="Freeform 1"/>
          <p:cNvSpPr>
            <a:spLocks noChangeArrowheads="1"/>
          </p:cNvSpPr>
          <p:nvPr userDrawn="1"/>
        </p:nvSpPr>
        <p:spPr bwMode="auto">
          <a:xfrm>
            <a:off x="2555776" y="1329760"/>
            <a:ext cx="4032448" cy="3827432"/>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
        <p:nvSpPr>
          <p:cNvPr id="8" name="Text Placeholder 15"/>
          <p:cNvSpPr>
            <a:spLocks noGrp="1"/>
          </p:cNvSpPr>
          <p:nvPr>
            <p:ph type="body" sz="quarter" idx="11"/>
          </p:nvPr>
        </p:nvSpPr>
        <p:spPr>
          <a:xfrm>
            <a:off x="2843808" y="1551288"/>
            <a:ext cx="3456384" cy="3384376"/>
          </a:xfrm>
          <a:prstGeom prst="rect">
            <a:avLst/>
          </a:prstGeom>
        </p:spPr>
        <p:txBody>
          <a:bodyPr>
            <a:noAutofit/>
          </a:bodyPr>
          <a:lstStyle>
            <a:lvl1pPr marL="0" indent="0" algn="ctr">
              <a:buFontTx/>
              <a:buNone/>
              <a:defRPr sz="5400" b="0" i="0" baseline="0">
                <a:solidFill>
                  <a:srgbClr val="C1333C"/>
                </a:solidFill>
                <a:latin typeface="Felt Tip Roman"/>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endParaRPr lang="en-US" dirty="0"/>
          </a:p>
        </p:txBody>
      </p:sp>
    </p:spTree>
    <p:extLst>
      <p:ext uri="{BB962C8B-B14F-4D97-AF65-F5344CB8AC3E}">
        <p14:creationId xmlns:p14="http://schemas.microsoft.com/office/powerpoint/2010/main" val="349352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page - tagline">
    <p:bg>
      <p:bgPr>
        <a:solidFill>
          <a:srgbClr val="C1333C"/>
        </a:solidFill>
        <a:effectLst/>
      </p:bgPr>
    </p:bg>
    <p:spTree>
      <p:nvGrpSpPr>
        <p:cNvPr id="1" name=""/>
        <p:cNvGrpSpPr/>
        <p:nvPr/>
      </p:nvGrpSpPr>
      <p:grpSpPr>
        <a:xfrm>
          <a:off x="0" y="0"/>
          <a:ext cx="0" cy="0"/>
          <a:chOff x="0" y="0"/>
          <a:chExt cx="0" cy="0"/>
        </a:xfrm>
      </p:grpSpPr>
      <p:pic>
        <p:nvPicPr>
          <p:cNvPr id="3" name="Picture 2" descr="CaritasAU_MasterLogo-tagline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143" y="5862204"/>
            <a:ext cx="2643027" cy="473509"/>
          </a:xfrm>
          <a:prstGeom prst="rect">
            <a:avLst/>
          </a:prstGeom>
        </p:spPr>
      </p:pic>
      <p:sp>
        <p:nvSpPr>
          <p:cNvPr id="2" name="TextBox 1"/>
          <p:cNvSpPr txBox="1"/>
          <p:nvPr userDrawn="1"/>
        </p:nvSpPr>
        <p:spPr>
          <a:xfrm>
            <a:off x="9468545" y="149403"/>
            <a:ext cx="4320479" cy="7571303"/>
          </a:xfrm>
          <a:prstGeom prst="rect">
            <a:avLst/>
          </a:prstGeom>
          <a:noFill/>
        </p:spPr>
        <p:txBody>
          <a:bodyPr wrap="square" rtlCol="0">
            <a:spAutoFit/>
          </a:bodyPr>
          <a:lstStyle/>
          <a:p>
            <a:r>
              <a:rPr lang="en-US" b="1" dirty="0"/>
              <a:t>How to place an editable</a:t>
            </a:r>
            <a:r>
              <a:rPr lang="en-US" b="1" baseline="0" dirty="0"/>
              <a:t> voice box shape</a:t>
            </a:r>
          </a:p>
          <a:p>
            <a:pPr marL="342900" indent="-342900">
              <a:buFontTx/>
              <a:buAutoNum type="arabicPeriod"/>
            </a:pPr>
            <a:r>
              <a:rPr lang="en-US" baseline="0" dirty="0"/>
              <a:t>Open up master page that matches the placed slide</a:t>
            </a:r>
          </a:p>
          <a:p>
            <a:pPr marL="800100" lvl="1" indent="-342900">
              <a:buFont typeface="Arial"/>
              <a:buChar char="•"/>
            </a:pPr>
            <a:r>
              <a:rPr lang="en-US" baseline="0" dirty="0"/>
              <a:t>View &gt; Master &gt; Slide Master</a:t>
            </a:r>
          </a:p>
          <a:p>
            <a:pPr marL="342900" indent="-342900">
              <a:buFontTx/>
              <a:buAutoNum type="arabicPeriod"/>
            </a:pPr>
            <a:r>
              <a:rPr lang="en-US" baseline="0" dirty="0"/>
              <a:t>Go to the corresponding master page and copy the voice box shapes</a:t>
            </a:r>
          </a:p>
          <a:p>
            <a:pPr marL="342900" indent="-342900">
              <a:buFontTx/>
              <a:buAutoNum type="arabicPeriod"/>
            </a:pPr>
            <a:r>
              <a:rPr lang="en-US" baseline="0" dirty="0"/>
              <a:t>Close master page view</a:t>
            </a:r>
          </a:p>
          <a:p>
            <a:pPr marL="342900" indent="-342900">
              <a:buFontTx/>
              <a:buAutoNum type="arabicPeriod"/>
            </a:pPr>
            <a:r>
              <a:rPr lang="en-US" baseline="0" dirty="0"/>
              <a:t>Paste voice box shapes onto the presentation page</a:t>
            </a:r>
          </a:p>
          <a:p>
            <a:pPr marL="342900" indent="-342900">
              <a:buFontTx/>
              <a:buAutoNum type="arabicPeriod"/>
            </a:pPr>
            <a:endParaRPr lang="en-US" baseline="0" dirty="0"/>
          </a:p>
          <a:p>
            <a:pPr marL="0" indent="0">
              <a:buFontTx/>
              <a:buNone/>
            </a:pPr>
            <a:r>
              <a:rPr lang="en-US" b="1" baseline="0" dirty="0"/>
              <a:t>How to place an image within the voice box</a:t>
            </a:r>
          </a:p>
          <a:p>
            <a:pPr marL="342900" indent="-342900">
              <a:buFont typeface="+mj-lt"/>
              <a:buAutoNum type="arabicPeriod"/>
            </a:pPr>
            <a:r>
              <a:rPr lang="en-US" baseline="0" dirty="0"/>
              <a:t>Right click on voice box shape and click ‘format shape’</a:t>
            </a:r>
          </a:p>
          <a:p>
            <a:pPr marL="342900" indent="-342900">
              <a:buFont typeface="+mj-lt"/>
              <a:buAutoNum type="arabicPeriod"/>
            </a:pPr>
            <a:r>
              <a:rPr lang="en-US" baseline="0" dirty="0"/>
              <a:t>Select an image: Format shape &gt; Fill &gt; Picture or Texture &gt; Choose Picture</a:t>
            </a:r>
          </a:p>
          <a:p>
            <a:pPr marL="0" indent="0">
              <a:buFont typeface="+mj-lt"/>
              <a:buNone/>
            </a:pPr>
            <a:endParaRPr lang="en-US" baseline="0" dirty="0"/>
          </a:p>
          <a:p>
            <a:pPr marL="0" indent="0">
              <a:buFont typeface="+mj-lt"/>
              <a:buNone/>
            </a:pPr>
            <a:r>
              <a:rPr lang="en-US" b="1" baseline="0" dirty="0"/>
              <a:t>NOTE: </a:t>
            </a:r>
            <a:r>
              <a:rPr lang="en-US" baseline="0" dirty="0"/>
              <a:t>The picture will distort within the voice box. You will need to fix this by the steps below.</a:t>
            </a:r>
          </a:p>
          <a:p>
            <a:pPr marL="342900" indent="-342900">
              <a:buFont typeface="+mj-lt"/>
              <a:buAutoNum type="arabicPeriod"/>
            </a:pPr>
            <a:endParaRPr lang="en-US" baseline="0" dirty="0"/>
          </a:p>
          <a:p>
            <a:pPr marL="0" indent="0">
              <a:buFont typeface="+mj-lt"/>
              <a:buNone/>
            </a:pPr>
            <a:r>
              <a:rPr lang="en-US" b="1" baseline="0" dirty="0"/>
              <a:t>How to correctly scale an image within the voice box</a:t>
            </a:r>
          </a:p>
          <a:p>
            <a:pPr marL="342900" indent="-342900">
              <a:buFont typeface="+mj-lt"/>
              <a:buAutoNum type="arabicPeriod"/>
            </a:pPr>
            <a:r>
              <a:rPr lang="en-US" baseline="0" dirty="0"/>
              <a:t>Go to Format picture &gt; crop &gt; crop to fill</a:t>
            </a:r>
          </a:p>
          <a:p>
            <a:pPr marL="342900" indent="-342900">
              <a:buFont typeface="+mj-lt"/>
              <a:buAutoNum type="arabicPeriod"/>
            </a:pPr>
            <a:r>
              <a:rPr lang="en-US" baseline="0" dirty="0"/>
              <a:t>You can enlarge the photo and position it within the voice box shape to achieve the best crop</a:t>
            </a:r>
          </a:p>
        </p:txBody>
      </p:sp>
      <p:sp>
        <p:nvSpPr>
          <p:cNvPr id="8" name="TextBox 7"/>
          <p:cNvSpPr txBox="1"/>
          <p:nvPr userDrawn="1"/>
        </p:nvSpPr>
        <p:spPr>
          <a:xfrm>
            <a:off x="-4573016" y="149403"/>
            <a:ext cx="4320479" cy="3139321"/>
          </a:xfrm>
          <a:prstGeom prst="rect">
            <a:avLst/>
          </a:prstGeom>
          <a:noFill/>
        </p:spPr>
        <p:txBody>
          <a:bodyPr wrap="square" rtlCol="0">
            <a:spAutoFit/>
          </a:bodyPr>
          <a:lstStyle/>
          <a:p>
            <a:r>
              <a:rPr lang="en-US" b="0" baseline="0" dirty="0"/>
              <a:t>Please ensure that you have the correct fonts installed on your machine to use this presentation correctly.</a:t>
            </a:r>
          </a:p>
          <a:p>
            <a:endParaRPr lang="en-US" b="1" baseline="0" dirty="0"/>
          </a:p>
          <a:p>
            <a:r>
              <a:rPr lang="en-US" b="1" baseline="0" dirty="0"/>
              <a:t>The following fonts are required:</a:t>
            </a:r>
          </a:p>
          <a:p>
            <a:pPr marL="285750" indent="-285750">
              <a:buFont typeface="Arial"/>
              <a:buChar char="•"/>
            </a:pPr>
            <a:r>
              <a:rPr lang="en-US" b="1" baseline="0" dirty="0" err="1"/>
              <a:t>Roboto</a:t>
            </a:r>
            <a:r>
              <a:rPr lang="en-US" b="1" baseline="0" dirty="0"/>
              <a:t> 2014</a:t>
            </a:r>
          </a:p>
          <a:p>
            <a:pPr marL="285750" indent="-285750">
              <a:buFont typeface="Arial"/>
              <a:buChar char="•"/>
            </a:pPr>
            <a:r>
              <a:rPr lang="en-US" b="1" baseline="0" dirty="0"/>
              <a:t>Felt Tip Roman</a:t>
            </a:r>
          </a:p>
          <a:p>
            <a:pPr marL="285750" indent="-285750">
              <a:buFontTx/>
              <a:buChar char="-"/>
            </a:pPr>
            <a:endParaRPr lang="en-US" b="1" baseline="0" dirty="0"/>
          </a:p>
          <a:p>
            <a:pPr marL="0" indent="0">
              <a:buFontTx/>
              <a:buNone/>
            </a:pPr>
            <a:r>
              <a:rPr lang="en-US" b="0" baseline="0" dirty="0"/>
              <a:t>Please get in contact with Caritas Australia IT or communications team to install the above fonts.</a:t>
            </a:r>
          </a:p>
        </p:txBody>
      </p:sp>
    </p:spTree>
    <p:extLst>
      <p:ext uri="{BB962C8B-B14F-4D97-AF65-F5344CB8AC3E}">
        <p14:creationId xmlns:p14="http://schemas.microsoft.com/office/powerpoint/2010/main" val="2926139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age - descriptor">
    <p:bg>
      <p:bgPr>
        <a:solidFill>
          <a:srgbClr val="C1333C"/>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39552" y="413792"/>
            <a:ext cx="7848600" cy="1143000"/>
          </a:xfrm>
          <a:prstGeom prst="rect">
            <a:avLst/>
          </a:prstGeom>
        </p:spPr>
        <p:txBody>
          <a:bodyPr vert="horz" lIns="91440" tIns="45720" rIns="91440" bIns="45720" rtlCol="0" anchor="t" anchorCtr="0">
            <a:noAutofit/>
          </a:bodyPr>
          <a:lstStyle>
            <a:lvl1pPr algn="l">
              <a:defRPr b="1" i="0" cap="all" normalizeH="0" baseline="0">
                <a:solidFill>
                  <a:schemeClr val="bg1"/>
                </a:solidFill>
                <a:latin typeface="Arial" panose="020B0604020202020204" pitchFamily="34" charset="0"/>
              </a:defRPr>
            </a:lvl1pPr>
          </a:lstStyle>
          <a:p>
            <a:r>
              <a:rPr lang="en-US" dirty="0"/>
              <a:t>Click to edit Master title style</a:t>
            </a:r>
          </a:p>
        </p:txBody>
      </p:sp>
      <p:pic>
        <p:nvPicPr>
          <p:cNvPr id="2" name="Picture 1" descr="CaritasAU_MasterLogo-descriptor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2120" y="5858211"/>
            <a:ext cx="2880320" cy="477501"/>
          </a:xfrm>
          <a:prstGeom prst="rect">
            <a:avLst/>
          </a:prstGeom>
        </p:spPr>
      </p:pic>
      <p:sp>
        <p:nvSpPr>
          <p:cNvPr id="11" name="Freeform 1"/>
          <p:cNvSpPr>
            <a:spLocks noChangeArrowheads="1"/>
          </p:cNvSpPr>
          <p:nvPr userDrawn="1"/>
        </p:nvSpPr>
        <p:spPr bwMode="auto">
          <a:xfrm>
            <a:off x="3475862" y="2505458"/>
            <a:ext cx="2176258" cy="2147677"/>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dirty="0"/>
          </a:p>
        </p:txBody>
      </p:sp>
      <p:sp>
        <p:nvSpPr>
          <p:cNvPr id="12" name="Freeform 1"/>
          <p:cNvSpPr>
            <a:spLocks noChangeArrowheads="1"/>
          </p:cNvSpPr>
          <p:nvPr userDrawn="1"/>
        </p:nvSpPr>
        <p:spPr bwMode="auto">
          <a:xfrm>
            <a:off x="5780118" y="2505458"/>
            <a:ext cx="2176258" cy="2147677"/>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dirty="0"/>
          </a:p>
        </p:txBody>
      </p:sp>
      <p:sp>
        <p:nvSpPr>
          <p:cNvPr id="8" name="TextBox 7"/>
          <p:cNvSpPr txBox="1"/>
          <p:nvPr userDrawn="1"/>
        </p:nvSpPr>
        <p:spPr>
          <a:xfrm>
            <a:off x="9468545" y="149403"/>
            <a:ext cx="4320479" cy="7571303"/>
          </a:xfrm>
          <a:prstGeom prst="rect">
            <a:avLst/>
          </a:prstGeom>
          <a:noFill/>
        </p:spPr>
        <p:txBody>
          <a:bodyPr wrap="square" rtlCol="0">
            <a:spAutoFit/>
          </a:bodyPr>
          <a:lstStyle/>
          <a:p>
            <a:r>
              <a:rPr lang="en-US" b="1" dirty="0"/>
              <a:t>How to place an editable</a:t>
            </a:r>
            <a:r>
              <a:rPr lang="en-US" b="1" baseline="0" dirty="0"/>
              <a:t> the voice box shape</a:t>
            </a:r>
          </a:p>
          <a:p>
            <a:pPr marL="342900" indent="-342900">
              <a:buFontTx/>
              <a:buAutoNum type="arabicPeriod"/>
            </a:pPr>
            <a:r>
              <a:rPr lang="en-US" baseline="0" dirty="0"/>
              <a:t>Open up master page that matches the placed slide</a:t>
            </a:r>
          </a:p>
          <a:p>
            <a:pPr marL="800100" lvl="1" indent="-342900">
              <a:buFont typeface="Arial"/>
              <a:buChar char="•"/>
            </a:pPr>
            <a:r>
              <a:rPr lang="en-US" baseline="0" dirty="0"/>
              <a:t>View &gt; Master &gt; Slide Master</a:t>
            </a:r>
          </a:p>
          <a:p>
            <a:pPr marL="342900" indent="-342900">
              <a:buFontTx/>
              <a:buAutoNum type="arabicPeriod"/>
            </a:pPr>
            <a:r>
              <a:rPr lang="en-US" baseline="0" dirty="0"/>
              <a:t>Go to the corresponding master page and copy the voice box shapes</a:t>
            </a:r>
          </a:p>
          <a:p>
            <a:pPr marL="342900" indent="-342900">
              <a:buFontTx/>
              <a:buAutoNum type="arabicPeriod"/>
            </a:pPr>
            <a:r>
              <a:rPr lang="en-US" baseline="0" dirty="0"/>
              <a:t>Close master page view</a:t>
            </a:r>
          </a:p>
          <a:p>
            <a:pPr marL="342900" indent="-342900">
              <a:buFontTx/>
              <a:buAutoNum type="arabicPeriod"/>
            </a:pPr>
            <a:r>
              <a:rPr lang="en-US" baseline="0" dirty="0"/>
              <a:t>Paste voice box shapes onto the presentation page</a:t>
            </a:r>
          </a:p>
          <a:p>
            <a:pPr marL="342900" indent="-342900">
              <a:buFontTx/>
              <a:buAutoNum type="arabicPeriod"/>
            </a:pPr>
            <a:endParaRPr lang="en-US" baseline="0" dirty="0"/>
          </a:p>
          <a:p>
            <a:pPr marL="0" indent="0">
              <a:buFontTx/>
              <a:buNone/>
            </a:pPr>
            <a:r>
              <a:rPr lang="en-US" b="1" baseline="0" dirty="0"/>
              <a:t>How to place an image within the voice box</a:t>
            </a:r>
          </a:p>
          <a:p>
            <a:pPr marL="342900" indent="-342900">
              <a:buFont typeface="+mj-lt"/>
              <a:buAutoNum type="arabicPeriod"/>
            </a:pPr>
            <a:r>
              <a:rPr lang="en-US" baseline="0" dirty="0"/>
              <a:t>Right click on voice box shape and click ‘format shape’</a:t>
            </a:r>
          </a:p>
          <a:p>
            <a:pPr marL="342900" indent="-342900">
              <a:buFont typeface="+mj-lt"/>
              <a:buAutoNum type="arabicPeriod"/>
            </a:pPr>
            <a:r>
              <a:rPr lang="en-US" baseline="0" dirty="0"/>
              <a:t>Select an image: Format shape &gt; Fill &gt; Picture or Texture &gt; Choose Picture</a:t>
            </a:r>
          </a:p>
          <a:p>
            <a:pPr marL="0" indent="0">
              <a:buFont typeface="+mj-lt"/>
              <a:buNone/>
            </a:pPr>
            <a:endParaRPr lang="en-US" baseline="0" dirty="0"/>
          </a:p>
          <a:p>
            <a:pPr marL="0" indent="0">
              <a:buFont typeface="+mj-lt"/>
              <a:buNone/>
            </a:pPr>
            <a:r>
              <a:rPr lang="en-US" b="1" baseline="0" dirty="0"/>
              <a:t>NOTE: </a:t>
            </a:r>
            <a:r>
              <a:rPr lang="en-US" baseline="0" dirty="0"/>
              <a:t>The picture will distort within the voice box. You will need to fix this by the steps below.</a:t>
            </a:r>
          </a:p>
          <a:p>
            <a:pPr marL="342900" indent="-342900">
              <a:buFont typeface="+mj-lt"/>
              <a:buAutoNum type="arabicPeriod"/>
            </a:pPr>
            <a:endParaRPr lang="en-US" baseline="0" dirty="0"/>
          </a:p>
          <a:p>
            <a:pPr marL="0" indent="0">
              <a:buFont typeface="+mj-lt"/>
              <a:buNone/>
            </a:pPr>
            <a:r>
              <a:rPr lang="en-US" b="1" baseline="0" dirty="0"/>
              <a:t>How to correctly scale an image within the voice box</a:t>
            </a:r>
          </a:p>
          <a:p>
            <a:pPr marL="342900" indent="-342900">
              <a:buFont typeface="+mj-lt"/>
              <a:buAutoNum type="arabicPeriod"/>
            </a:pPr>
            <a:r>
              <a:rPr lang="en-US" baseline="0" dirty="0"/>
              <a:t>Go to Format picture &gt; crop &gt; crop to fill</a:t>
            </a:r>
          </a:p>
          <a:p>
            <a:pPr marL="342900" indent="-342900">
              <a:buFont typeface="+mj-lt"/>
              <a:buAutoNum type="arabicPeriod"/>
            </a:pPr>
            <a:r>
              <a:rPr lang="en-US" baseline="0" dirty="0"/>
              <a:t>You can enlarge the photo and position it within the voice box shape to achieve the best crop</a:t>
            </a:r>
          </a:p>
        </p:txBody>
      </p:sp>
      <p:sp>
        <p:nvSpPr>
          <p:cNvPr id="9" name="TextBox 8"/>
          <p:cNvSpPr txBox="1"/>
          <p:nvPr userDrawn="1"/>
        </p:nvSpPr>
        <p:spPr>
          <a:xfrm>
            <a:off x="-4573016" y="149403"/>
            <a:ext cx="4320479" cy="3139321"/>
          </a:xfrm>
          <a:prstGeom prst="rect">
            <a:avLst/>
          </a:prstGeom>
          <a:noFill/>
        </p:spPr>
        <p:txBody>
          <a:bodyPr wrap="square" rtlCol="0">
            <a:spAutoFit/>
          </a:bodyPr>
          <a:lstStyle/>
          <a:p>
            <a:r>
              <a:rPr lang="en-US" b="0" baseline="0" dirty="0"/>
              <a:t>Please ensure that you have the correct fonts installed on your machine to use this presentation correctly.</a:t>
            </a:r>
          </a:p>
          <a:p>
            <a:endParaRPr lang="en-US" b="1" baseline="0" dirty="0"/>
          </a:p>
          <a:p>
            <a:r>
              <a:rPr lang="en-US" b="1" baseline="0" dirty="0"/>
              <a:t>The following fonts are required:</a:t>
            </a:r>
          </a:p>
          <a:p>
            <a:r>
              <a:rPr lang="en-US" b="1" baseline="0" dirty="0"/>
              <a:t>- </a:t>
            </a:r>
            <a:r>
              <a:rPr lang="en-US" b="1" baseline="0" dirty="0" err="1"/>
              <a:t>Roboto</a:t>
            </a:r>
            <a:r>
              <a:rPr lang="en-US" b="1" baseline="0" dirty="0"/>
              <a:t> 2014</a:t>
            </a:r>
          </a:p>
          <a:p>
            <a:pPr marL="285750" indent="-285750">
              <a:buFontTx/>
              <a:buChar char="-"/>
            </a:pPr>
            <a:r>
              <a:rPr lang="en-US" b="1" baseline="0" dirty="0"/>
              <a:t>Felt Tip Roman</a:t>
            </a:r>
          </a:p>
          <a:p>
            <a:pPr marL="285750" indent="-285750">
              <a:buFontTx/>
              <a:buChar char="-"/>
            </a:pPr>
            <a:endParaRPr lang="en-US" b="1" baseline="0" dirty="0"/>
          </a:p>
          <a:p>
            <a:pPr marL="0" indent="0">
              <a:buFontTx/>
              <a:buNone/>
            </a:pPr>
            <a:r>
              <a:rPr lang="en-US" b="0" baseline="0" dirty="0"/>
              <a:t>Please get in contact with Caritas Australia IT or communications team to install the above fonts.</a:t>
            </a:r>
          </a:p>
        </p:txBody>
      </p:sp>
    </p:spTree>
    <p:extLst>
      <p:ext uri="{BB962C8B-B14F-4D97-AF65-F5344CB8AC3E}">
        <p14:creationId xmlns:p14="http://schemas.microsoft.com/office/powerpoint/2010/main" val="7589773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age">
    <p:bg>
      <p:bgPr>
        <a:solidFill>
          <a:srgbClr val="C1333C"/>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39552" y="413792"/>
            <a:ext cx="7956748" cy="1143000"/>
          </a:xfrm>
          <a:prstGeom prst="rect">
            <a:avLst/>
          </a:prstGeom>
        </p:spPr>
        <p:txBody>
          <a:bodyPr vert="horz" lIns="91440" tIns="45720" rIns="91440" bIns="45720" rtlCol="0" anchor="t" anchorCtr="0">
            <a:noAutofit/>
          </a:bodyPr>
          <a:lstStyle>
            <a:lvl1pPr algn="l">
              <a:defRPr b="1" i="0" cap="all" normalizeH="0" baseline="0">
                <a:solidFill>
                  <a:schemeClr val="bg1"/>
                </a:solidFill>
                <a:latin typeface="Arial" panose="020B0604020202020204" pitchFamily="34" charset="0"/>
              </a:defRPr>
            </a:lvl1pPr>
          </a:lstStyle>
          <a:p>
            <a:r>
              <a:rPr lang="en-US" dirty="0"/>
              <a:t>Click to edit Master title style</a:t>
            </a:r>
          </a:p>
        </p:txBody>
      </p:sp>
      <p:pic>
        <p:nvPicPr>
          <p:cNvPr id="3" name="Picture 2" descr="CaritasAU_MasterLogo-tagline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143" y="5862204"/>
            <a:ext cx="2643027" cy="473509"/>
          </a:xfrm>
          <a:prstGeom prst="rect">
            <a:avLst/>
          </a:prstGeom>
        </p:spPr>
      </p:pic>
      <p:sp>
        <p:nvSpPr>
          <p:cNvPr id="10" name="Text Placeholder 9"/>
          <p:cNvSpPr>
            <a:spLocks noGrp="1"/>
          </p:cNvSpPr>
          <p:nvPr>
            <p:ph type="body" sz="quarter" idx="10"/>
          </p:nvPr>
        </p:nvSpPr>
        <p:spPr>
          <a:xfrm>
            <a:off x="539552" y="2060848"/>
            <a:ext cx="7956748" cy="1468437"/>
          </a:xfrm>
          <a:prstGeom prst="rect">
            <a:avLst/>
          </a:prstGeom>
        </p:spPr>
        <p:txBody>
          <a:bodyPr/>
          <a:lstStyle>
            <a:lvl1pPr marL="0" indent="0">
              <a:buFontTx/>
              <a:buNone/>
              <a:defRPr sz="2400" cap="all" baseline="0">
                <a:solidFill>
                  <a:schemeClr val="bg1"/>
                </a:solidFill>
                <a:latin typeface="Arial" panose="020B0604020202020204" pitchFamily="34" charset="0"/>
              </a:defRPr>
            </a:lvl1pPr>
            <a:lvl2pPr marL="0" indent="0">
              <a:spcBef>
                <a:spcPts val="250"/>
              </a:spcBef>
              <a:buFontTx/>
              <a:buNone/>
              <a:defRPr sz="2000">
                <a:solidFill>
                  <a:schemeClr val="bg1"/>
                </a:solidFill>
                <a:latin typeface="Arial" panose="020B0604020202020204" pitchFamily="34" charset="0"/>
              </a:defRPr>
            </a:lvl2pPr>
            <a:lvl3pPr marL="0" indent="-180000">
              <a:spcBef>
                <a:spcPts val="250"/>
              </a:spcBef>
              <a:buFont typeface="Arial"/>
              <a:buChar char="•"/>
              <a:defRPr sz="2000">
                <a:solidFill>
                  <a:schemeClr val="bg1"/>
                </a:solidFill>
                <a:latin typeface="Arial" panose="020B0604020202020204" pitchFamily="34" charset="0"/>
              </a:defRPr>
            </a:lvl3pPr>
            <a:lvl4pPr marL="432000" indent="-228600">
              <a:spcBef>
                <a:spcPts val="250"/>
              </a:spcBef>
              <a:buFont typeface="Arial"/>
              <a:buChar char="•"/>
              <a:defRPr sz="2000">
                <a:solidFill>
                  <a:schemeClr val="bg1"/>
                </a:solidFill>
                <a:latin typeface="Arial" panose="020B0604020202020204" pitchFamily="34" charset="0"/>
              </a:defRPr>
            </a:lvl4pPr>
            <a:lvl5pPr marL="594000" indent="-180000">
              <a:spcBef>
                <a:spcPts val="250"/>
              </a:spcBef>
              <a:buFont typeface="Arial"/>
              <a:buChar char="•"/>
              <a:defRPr sz="2000">
                <a:solidFill>
                  <a:schemeClr val="bg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5"/>
          <p:cNvSpPr>
            <a:spLocks noGrp="1"/>
          </p:cNvSpPr>
          <p:nvPr>
            <p:ph type="body" sz="quarter" idx="11"/>
          </p:nvPr>
        </p:nvSpPr>
        <p:spPr>
          <a:xfrm>
            <a:off x="539552" y="5516563"/>
            <a:ext cx="4464496" cy="819150"/>
          </a:xfrm>
          <a:prstGeom prst="rect">
            <a:avLst/>
          </a:prstGeom>
        </p:spPr>
        <p:txBody>
          <a:bodyPr>
            <a:noAutofit/>
          </a:bodyPr>
          <a:lstStyle>
            <a:lvl1pPr marL="0" indent="0">
              <a:buFontTx/>
              <a:buNone/>
              <a:defRPr sz="1400">
                <a:solidFill>
                  <a:schemeClr val="bg1"/>
                </a:solidFill>
                <a:latin typeface=""/>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r>
              <a:rPr lang="en-US"/>
              <a:t>Click to edit Master text styles</a:t>
            </a:r>
          </a:p>
        </p:txBody>
      </p:sp>
    </p:spTree>
    <p:extLst>
      <p:ext uri="{BB962C8B-B14F-4D97-AF65-F5344CB8AC3E}">
        <p14:creationId xmlns:p14="http://schemas.microsoft.com/office/powerpoint/2010/main" val="3052417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video,table, graph slide">
    <p:bg>
      <p:bgPr>
        <a:solidFill>
          <a:srgbClr val="C1333C"/>
        </a:solidFill>
        <a:effectLst/>
      </p:bgPr>
    </p:bg>
    <p:spTree>
      <p:nvGrpSpPr>
        <p:cNvPr id="1" name=""/>
        <p:cNvGrpSpPr/>
        <p:nvPr/>
      </p:nvGrpSpPr>
      <p:grpSpPr>
        <a:xfrm>
          <a:off x="0" y="0"/>
          <a:ext cx="0" cy="0"/>
          <a:chOff x="0" y="0"/>
          <a:chExt cx="0" cy="0"/>
        </a:xfrm>
      </p:grpSpPr>
      <p:sp>
        <p:nvSpPr>
          <p:cNvPr id="10" name="Freeform 1"/>
          <p:cNvSpPr>
            <a:spLocks noChangeArrowheads="1"/>
          </p:cNvSpPr>
          <p:nvPr userDrawn="1"/>
        </p:nvSpPr>
        <p:spPr bwMode="auto">
          <a:xfrm>
            <a:off x="215901" y="188640"/>
            <a:ext cx="8820595" cy="6480718"/>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
        <p:nvSpPr>
          <p:cNvPr id="9" name="Title Placeholder 1"/>
          <p:cNvSpPr>
            <a:spLocks noGrp="1"/>
          </p:cNvSpPr>
          <p:nvPr>
            <p:ph type="title"/>
          </p:nvPr>
        </p:nvSpPr>
        <p:spPr>
          <a:xfrm>
            <a:off x="539552" y="413792"/>
            <a:ext cx="7956748" cy="1143000"/>
          </a:xfrm>
          <a:prstGeom prst="rect">
            <a:avLst/>
          </a:prstGeom>
        </p:spPr>
        <p:txBody>
          <a:bodyPr vert="horz" lIns="91440" tIns="45720" rIns="91440" bIns="45720" rtlCol="0" anchor="t" anchorCtr="0">
            <a:noAutofit/>
          </a:bodyPr>
          <a:lstStyle>
            <a:lvl1pPr algn="l">
              <a:defRPr b="1" i="0" cap="all" normalizeH="0" baseline="0">
                <a:solidFill>
                  <a:srgbClr val="C1333C"/>
                </a:solidFill>
                <a:latin typeface="Arial" panose="020B0604020202020204" pitchFamily="34" charset="0"/>
              </a:defRPr>
            </a:lvl1pPr>
          </a:lstStyle>
          <a:p>
            <a:endParaRPr lang="en-US" dirty="0"/>
          </a:p>
        </p:txBody>
      </p:sp>
    </p:spTree>
    <p:extLst>
      <p:ext uri="{BB962C8B-B14F-4D97-AF65-F5344CB8AC3E}">
        <p14:creationId xmlns:p14="http://schemas.microsoft.com/office/powerpoint/2010/main" val="172741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video,table, graph slide">
    <p:bg>
      <p:bgPr>
        <a:solidFill>
          <a:srgbClr val="C1333C"/>
        </a:solidFill>
        <a:effectLst/>
      </p:bgPr>
    </p:bg>
    <p:spTree>
      <p:nvGrpSpPr>
        <p:cNvPr id="1" name=""/>
        <p:cNvGrpSpPr/>
        <p:nvPr/>
      </p:nvGrpSpPr>
      <p:grpSpPr>
        <a:xfrm>
          <a:off x="0" y="0"/>
          <a:ext cx="0" cy="0"/>
          <a:chOff x="0" y="0"/>
          <a:chExt cx="0" cy="0"/>
        </a:xfrm>
      </p:grpSpPr>
      <p:sp>
        <p:nvSpPr>
          <p:cNvPr id="10" name="Freeform 1"/>
          <p:cNvSpPr>
            <a:spLocks noChangeArrowheads="1"/>
          </p:cNvSpPr>
          <p:nvPr userDrawn="1"/>
        </p:nvSpPr>
        <p:spPr bwMode="auto">
          <a:xfrm>
            <a:off x="215901" y="188640"/>
            <a:ext cx="8820595" cy="6480718"/>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Tree>
    <p:extLst>
      <p:ext uri="{BB962C8B-B14F-4D97-AF65-F5344CB8AC3E}">
        <p14:creationId xmlns:p14="http://schemas.microsoft.com/office/powerpoint/2010/main" val="379167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video,table, graph slide">
    <p:bg>
      <p:bgPr>
        <a:solidFill>
          <a:srgbClr val="C1333C"/>
        </a:solidFill>
        <a:effectLst/>
      </p:bgPr>
    </p:bg>
    <p:spTree>
      <p:nvGrpSpPr>
        <p:cNvPr id="1" name=""/>
        <p:cNvGrpSpPr/>
        <p:nvPr/>
      </p:nvGrpSpPr>
      <p:grpSpPr>
        <a:xfrm>
          <a:off x="0" y="0"/>
          <a:ext cx="0" cy="0"/>
          <a:chOff x="0" y="0"/>
          <a:chExt cx="0" cy="0"/>
        </a:xfrm>
      </p:grpSpPr>
      <p:sp>
        <p:nvSpPr>
          <p:cNvPr id="10" name="Freeform 1"/>
          <p:cNvSpPr>
            <a:spLocks noChangeArrowheads="1"/>
          </p:cNvSpPr>
          <p:nvPr userDrawn="1"/>
        </p:nvSpPr>
        <p:spPr bwMode="auto">
          <a:xfrm>
            <a:off x="215901" y="188640"/>
            <a:ext cx="8820595" cy="6480718"/>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Tree>
    <p:extLst>
      <p:ext uri="{BB962C8B-B14F-4D97-AF65-F5344CB8AC3E}">
        <p14:creationId xmlns:p14="http://schemas.microsoft.com/office/powerpoint/2010/main" val="2949416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voice box divider">
    <p:bg>
      <p:bgPr>
        <a:solidFill>
          <a:srgbClr val="C1333C"/>
        </a:solidFill>
        <a:effectLst/>
      </p:bgPr>
    </p:bg>
    <p:spTree>
      <p:nvGrpSpPr>
        <p:cNvPr id="1" name=""/>
        <p:cNvGrpSpPr/>
        <p:nvPr/>
      </p:nvGrpSpPr>
      <p:grpSpPr>
        <a:xfrm>
          <a:off x="0" y="0"/>
          <a:ext cx="0" cy="0"/>
          <a:chOff x="0" y="0"/>
          <a:chExt cx="0" cy="0"/>
        </a:xfrm>
      </p:grpSpPr>
      <p:pic>
        <p:nvPicPr>
          <p:cNvPr id="3" name="Picture 2" descr="CaritasAU_MasterLogo-tagline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143" y="5862204"/>
            <a:ext cx="2643027" cy="473509"/>
          </a:xfrm>
          <a:prstGeom prst="rect">
            <a:avLst/>
          </a:prstGeom>
        </p:spPr>
      </p:pic>
      <p:sp>
        <p:nvSpPr>
          <p:cNvPr id="6" name="Freeform 1"/>
          <p:cNvSpPr>
            <a:spLocks noChangeArrowheads="1"/>
          </p:cNvSpPr>
          <p:nvPr userDrawn="1"/>
        </p:nvSpPr>
        <p:spPr bwMode="auto">
          <a:xfrm>
            <a:off x="2555776" y="1329760"/>
            <a:ext cx="4032448" cy="3827432"/>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
        <p:nvSpPr>
          <p:cNvPr id="8" name="Text Placeholder 15"/>
          <p:cNvSpPr>
            <a:spLocks noGrp="1"/>
          </p:cNvSpPr>
          <p:nvPr>
            <p:ph type="body" sz="quarter" idx="11"/>
          </p:nvPr>
        </p:nvSpPr>
        <p:spPr>
          <a:xfrm>
            <a:off x="2843808" y="2708920"/>
            <a:ext cx="3456384" cy="1440160"/>
          </a:xfrm>
          <a:prstGeom prst="rect">
            <a:avLst/>
          </a:prstGeom>
        </p:spPr>
        <p:txBody>
          <a:bodyPr>
            <a:noAutofit/>
          </a:bodyPr>
          <a:lstStyle>
            <a:lvl1pPr marL="0" indent="0" algn="ctr">
              <a:buFontTx/>
              <a:buNone/>
              <a:defRPr sz="4400" b="0" i="0" baseline="0">
                <a:solidFill>
                  <a:srgbClr val="C1333C"/>
                </a:solidFill>
                <a:latin typeface="Felt Tip Roman"/>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endParaRPr lang="en-US" dirty="0"/>
          </a:p>
        </p:txBody>
      </p:sp>
    </p:spTree>
    <p:extLst>
      <p:ext uri="{BB962C8B-B14F-4D97-AF65-F5344CB8AC3E}">
        <p14:creationId xmlns:p14="http://schemas.microsoft.com/office/powerpoint/2010/main" val="1355887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image with highlight box">
    <p:bg>
      <p:bgRef idx="1001">
        <a:schemeClr val="bg1"/>
      </p:bgRef>
    </p:bg>
    <p:spTree>
      <p:nvGrpSpPr>
        <p:cNvPr id="1" name=""/>
        <p:cNvGrpSpPr/>
        <p:nvPr/>
      </p:nvGrpSpPr>
      <p:grpSpPr>
        <a:xfrm>
          <a:off x="0" y="0"/>
          <a:ext cx="0" cy="0"/>
          <a:chOff x="0" y="0"/>
          <a:chExt cx="0" cy="0"/>
        </a:xfrm>
      </p:grpSpPr>
      <p:sp>
        <p:nvSpPr>
          <p:cNvPr id="2" name="Rectangle 1"/>
          <p:cNvSpPr/>
          <p:nvPr userDrawn="1"/>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
        <p:nvSpPr>
          <p:cNvPr id="11" name="Text Placeholder 15"/>
          <p:cNvSpPr>
            <a:spLocks noGrp="1"/>
          </p:cNvSpPr>
          <p:nvPr>
            <p:ph type="body" sz="quarter" idx="11"/>
          </p:nvPr>
        </p:nvSpPr>
        <p:spPr>
          <a:xfrm>
            <a:off x="5076056" y="6558555"/>
            <a:ext cx="3908130" cy="470845"/>
          </a:xfrm>
          <a:prstGeom prst="rect">
            <a:avLst/>
          </a:prstGeom>
        </p:spPr>
        <p:txBody>
          <a:bodyPr>
            <a:noAutofit/>
          </a:bodyPr>
          <a:lstStyle>
            <a:lvl1pPr marL="0" indent="0" algn="r">
              <a:buFontTx/>
              <a:buNone/>
              <a:defRPr sz="1200">
                <a:solidFill>
                  <a:schemeClr val="bg1"/>
                </a:solidFill>
                <a:latin typeface="Arial" panose="020B0604020202020204" pitchFamily="34" charset="0"/>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r>
              <a:rPr lang="en-US" dirty="0"/>
              <a:t>Click to edit Master text styles</a:t>
            </a:r>
          </a:p>
        </p:txBody>
      </p:sp>
      <p:sp>
        <p:nvSpPr>
          <p:cNvPr id="5" name="Freeform 1"/>
          <p:cNvSpPr>
            <a:spLocks noChangeArrowheads="1"/>
          </p:cNvSpPr>
          <p:nvPr userDrawn="1"/>
        </p:nvSpPr>
        <p:spPr bwMode="auto">
          <a:xfrm>
            <a:off x="737642" y="5685176"/>
            <a:ext cx="7812731" cy="720081"/>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rgbClr val="CEAB62"/>
          </a:solidFill>
          <a:ln>
            <a:noFill/>
          </a:ln>
          <a:effectLst/>
        </p:spPr>
        <p:txBody>
          <a:bodyPr wrap="none" anchor="ctr"/>
          <a:lstStyle/>
          <a:p>
            <a:endParaRPr lang="en-US"/>
          </a:p>
        </p:txBody>
      </p:sp>
      <p:sp>
        <p:nvSpPr>
          <p:cNvPr id="6" name="Text Placeholder 15"/>
          <p:cNvSpPr>
            <a:spLocks noGrp="1"/>
          </p:cNvSpPr>
          <p:nvPr>
            <p:ph type="body" sz="quarter" idx="12"/>
          </p:nvPr>
        </p:nvSpPr>
        <p:spPr>
          <a:xfrm>
            <a:off x="971600" y="5685176"/>
            <a:ext cx="7200800" cy="648072"/>
          </a:xfrm>
          <a:prstGeom prst="rect">
            <a:avLst/>
          </a:prstGeom>
        </p:spPr>
        <p:txBody>
          <a:bodyPr>
            <a:noAutofit/>
          </a:bodyPr>
          <a:lstStyle>
            <a:lvl1pPr marL="0" indent="0">
              <a:buFontTx/>
              <a:buNone/>
              <a:defRPr sz="3600" b="0" i="0" baseline="0">
                <a:solidFill>
                  <a:schemeClr val="bg1"/>
                </a:solidFill>
                <a:latin typeface="Felt Tip Roman"/>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endParaRPr lang="en-US" dirty="0"/>
          </a:p>
        </p:txBody>
      </p:sp>
    </p:spTree>
    <p:extLst>
      <p:ext uri="{BB962C8B-B14F-4D97-AF65-F5344CB8AC3E}">
        <p14:creationId xmlns:p14="http://schemas.microsoft.com/office/powerpoint/2010/main" val="395162104"/>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gline voice box divider">
    <p:bg>
      <p:bgPr>
        <a:solidFill>
          <a:srgbClr val="C1333C"/>
        </a:solidFill>
        <a:effectLst/>
      </p:bgPr>
    </p:bg>
    <p:spTree>
      <p:nvGrpSpPr>
        <p:cNvPr id="1" name=""/>
        <p:cNvGrpSpPr/>
        <p:nvPr/>
      </p:nvGrpSpPr>
      <p:grpSpPr>
        <a:xfrm>
          <a:off x="0" y="0"/>
          <a:ext cx="0" cy="0"/>
          <a:chOff x="0" y="0"/>
          <a:chExt cx="0" cy="0"/>
        </a:xfrm>
      </p:grpSpPr>
      <p:sp>
        <p:nvSpPr>
          <p:cNvPr id="6" name="Freeform 1"/>
          <p:cNvSpPr>
            <a:spLocks noChangeArrowheads="1"/>
          </p:cNvSpPr>
          <p:nvPr userDrawn="1"/>
        </p:nvSpPr>
        <p:spPr bwMode="auto">
          <a:xfrm>
            <a:off x="2231740" y="1484784"/>
            <a:ext cx="4680520" cy="2819320"/>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chemeClr val="bg1"/>
          </a:solidFill>
          <a:ln>
            <a:noFill/>
          </a:ln>
          <a:effectLst/>
        </p:spPr>
        <p:txBody>
          <a:bodyPr wrap="none" anchor="ctr"/>
          <a:lstStyle/>
          <a:p>
            <a:endParaRPr lang="en-US"/>
          </a:p>
        </p:txBody>
      </p:sp>
      <p:sp>
        <p:nvSpPr>
          <p:cNvPr id="2" name="TextBox 1"/>
          <p:cNvSpPr txBox="1"/>
          <p:nvPr userDrawn="1"/>
        </p:nvSpPr>
        <p:spPr>
          <a:xfrm>
            <a:off x="2699792" y="1844824"/>
            <a:ext cx="3816424" cy="1938992"/>
          </a:xfrm>
          <a:prstGeom prst="rect">
            <a:avLst/>
          </a:prstGeom>
          <a:noFill/>
        </p:spPr>
        <p:txBody>
          <a:bodyPr wrap="square" rtlCol="0">
            <a:spAutoFit/>
          </a:bodyPr>
          <a:lstStyle/>
          <a:p>
            <a:r>
              <a:rPr lang="en-US" sz="4000" dirty="0">
                <a:solidFill>
                  <a:srgbClr val="C1333C"/>
                </a:solidFill>
                <a:latin typeface="Felt Tip Roman"/>
              </a:rPr>
              <a:t>End poverty</a:t>
            </a:r>
          </a:p>
          <a:p>
            <a:r>
              <a:rPr lang="en-US" sz="4000" dirty="0">
                <a:solidFill>
                  <a:srgbClr val="C1333C"/>
                </a:solidFill>
                <a:latin typeface="Felt Tip Roman"/>
              </a:rPr>
              <a:t>Promote</a:t>
            </a:r>
            <a:r>
              <a:rPr lang="en-US" sz="4000" baseline="0" dirty="0">
                <a:solidFill>
                  <a:srgbClr val="C1333C"/>
                </a:solidFill>
                <a:latin typeface="Felt Tip Roman"/>
              </a:rPr>
              <a:t> justice</a:t>
            </a:r>
          </a:p>
          <a:p>
            <a:r>
              <a:rPr lang="en-US" sz="4000" baseline="0" dirty="0">
                <a:solidFill>
                  <a:srgbClr val="C1333C"/>
                </a:solidFill>
                <a:latin typeface="Felt Tip Roman"/>
              </a:rPr>
              <a:t>Uphold dignity</a:t>
            </a:r>
            <a:endParaRPr lang="en-US" sz="4000" dirty="0">
              <a:solidFill>
                <a:srgbClr val="C1333C"/>
              </a:solidFill>
              <a:latin typeface="Felt Tip Roman"/>
            </a:endParaRPr>
          </a:p>
        </p:txBody>
      </p:sp>
      <p:pic>
        <p:nvPicPr>
          <p:cNvPr id="7" name="Picture 6" descr="CaritasAU_MasterLogo-descriptor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2120" y="5858211"/>
            <a:ext cx="2880320" cy="477501"/>
          </a:xfrm>
          <a:prstGeom prst="rect">
            <a:avLst/>
          </a:prstGeom>
        </p:spPr>
      </p:pic>
    </p:spTree>
    <p:extLst>
      <p:ext uri="{BB962C8B-B14F-4D97-AF65-F5344CB8AC3E}">
        <p14:creationId xmlns:p14="http://schemas.microsoft.com/office/powerpoint/2010/main" val="1105501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ank you descriptor">
    <p:bg>
      <p:bgPr>
        <a:solidFill>
          <a:srgbClr val="C1333C"/>
        </a:solidFill>
        <a:effectLst/>
      </p:bgPr>
    </p:bg>
    <p:spTree>
      <p:nvGrpSpPr>
        <p:cNvPr id="1" name=""/>
        <p:cNvGrpSpPr/>
        <p:nvPr/>
      </p:nvGrpSpPr>
      <p:grpSpPr>
        <a:xfrm>
          <a:off x="0" y="0"/>
          <a:ext cx="0" cy="0"/>
          <a:chOff x="0" y="0"/>
          <a:chExt cx="0" cy="0"/>
        </a:xfrm>
      </p:grpSpPr>
      <p:sp>
        <p:nvSpPr>
          <p:cNvPr id="2" name="TextBox 1"/>
          <p:cNvSpPr txBox="1"/>
          <p:nvPr userDrawn="1"/>
        </p:nvSpPr>
        <p:spPr>
          <a:xfrm>
            <a:off x="2267744" y="2393593"/>
            <a:ext cx="5328592" cy="1323439"/>
          </a:xfrm>
          <a:prstGeom prst="rect">
            <a:avLst/>
          </a:prstGeom>
          <a:noFill/>
        </p:spPr>
        <p:txBody>
          <a:bodyPr wrap="square" rtlCol="0">
            <a:spAutoFit/>
          </a:bodyPr>
          <a:lstStyle/>
          <a:p>
            <a:r>
              <a:rPr lang="en-US" sz="8000" dirty="0">
                <a:solidFill>
                  <a:schemeClr val="bg1"/>
                </a:solidFill>
                <a:latin typeface="Felt Tip Roman"/>
              </a:rPr>
              <a:t>Thank</a:t>
            </a:r>
            <a:r>
              <a:rPr lang="en-US" sz="8000" baseline="0" dirty="0">
                <a:solidFill>
                  <a:schemeClr val="bg1"/>
                </a:solidFill>
                <a:latin typeface="Felt Tip Roman"/>
              </a:rPr>
              <a:t> you</a:t>
            </a:r>
            <a:endParaRPr lang="en-US" sz="8000" dirty="0">
              <a:solidFill>
                <a:schemeClr val="bg1"/>
              </a:solidFill>
              <a:latin typeface="Felt Tip Roman"/>
            </a:endParaRP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z="1000">
                <a:solidFill>
                  <a:schemeClr val="bg1"/>
                </a:solidFill>
                <a:latin typeface="Roboto Light"/>
              </a:defRPr>
            </a:lvl1pPr>
          </a:lstStyle>
          <a:p>
            <a:r>
              <a:rPr lang="en-US" dirty="0" smtClean="0">
                <a:latin typeface="Arial" panose="020B0604020202020204" pitchFamily="34" charset="0"/>
              </a:rPr>
              <a:t>Last updated: </a:t>
            </a:r>
            <a:fld id="{EE8934FF-BD4A-0141-A604-8E0ACB03DCC7}" type="datetimeFigureOut">
              <a:rPr lang="en-US" smtClean="0">
                <a:latin typeface="Arial" panose="020B0604020202020204" pitchFamily="34" charset="0"/>
              </a:rPr>
              <a:pPr/>
              <a:t>7/25/2017</a:t>
            </a:fld>
            <a:endParaRPr lang="en-US" dirty="0">
              <a:latin typeface="Arial" panose="020B0604020202020204" pitchFamily="34" charset="0"/>
            </a:endParaRPr>
          </a:p>
        </p:txBody>
      </p:sp>
      <p:pic>
        <p:nvPicPr>
          <p:cNvPr id="5" name="Picture 4" descr="CaritasAU_MasterLogo-descriptor_H_REV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2120" y="5858211"/>
            <a:ext cx="2880320" cy="477501"/>
          </a:xfrm>
          <a:prstGeom prst="rect">
            <a:avLst/>
          </a:prstGeom>
        </p:spPr>
      </p:pic>
    </p:spTree>
    <p:extLst>
      <p:ext uri="{BB962C8B-B14F-4D97-AF65-F5344CB8AC3E}">
        <p14:creationId xmlns:p14="http://schemas.microsoft.com/office/powerpoint/2010/main" val="1121988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voice box">
    <p:spTree>
      <p:nvGrpSpPr>
        <p:cNvPr id="1" name=""/>
        <p:cNvGrpSpPr/>
        <p:nvPr/>
      </p:nvGrpSpPr>
      <p:grpSpPr>
        <a:xfrm>
          <a:off x="0" y="0"/>
          <a:ext cx="0" cy="0"/>
          <a:chOff x="0" y="0"/>
          <a:chExt cx="0" cy="0"/>
        </a:xfrm>
      </p:grpSpPr>
      <p:pic>
        <p:nvPicPr>
          <p:cNvPr id="6" name="Picture 5" descr="CaritasAU_MasterLogo-tagline_H_POS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143" y="5864868"/>
            <a:ext cx="2628157" cy="470845"/>
          </a:xfrm>
          <a:prstGeom prst="rect">
            <a:avLst/>
          </a:prstGeom>
        </p:spPr>
      </p:pic>
      <p:sp>
        <p:nvSpPr>
          <p:cNvPr id="9" name="Title Placeholder 1"/>
          <p:cNvSpPr>
            <a:spLocks noGrp="1"/>
          </p:cNvSpPr>
          <p:nvPr>
            <p:ph type="title"/>
          </p:nvPr>
        </p:nvSpPr>
        <p:spPr>
          <a:xfrm>
            <a:off x="539552" y="413792"/>
            <a:ext cx="7956748" cy="1143000"/>
          </a:xfrm>
          <a:prstGeom prst="rect">
            <a:avLst/>
          </a:prstGeom>
        </p:spPr>
        <p:txBody>
          <a:bodyPr vert="horz" lIns="91440" tIns="45720" rIns="91440" bIns="45720" rtlCol="0" anchor="t" anchorCtr="0">
            <a:noAutofit/>
          </a:bodyPr>
          <a:lstStyle>
            <a:lvl1pPr algn="l">
              <a:defRPr b="1" i="0" cap="all" normalizeH="0" baseline="0">
                <a:solidFill>
                  <a:srgbClr val="C1333C"/>
                </a:solidFill>
                <a:latin typeface="Arial" panose="020B0604020202020204" pitchFamily="34" charset="0"/>
              </a:defRPr>
            </a:lvl1pPr>
          </a:lstStyle>
          <a:p>
            <a:r>
              <a:rPr lang="en-US" dirty="0"/>
              <a:t>Click to edit Master title style</a:t>
            </a:r>
          </a:p>
        </p:txBody>
      </p:sp>
      <p:sp>
        <p:nvSpPr>
          <p:cNvPr id="11" name="Text Placeholder 9"/>
          <p:cNvSpPr>
            <a:spLocks noGrp="1"/>
          </p:cNvSpPr>
          <p:nvPr>
            <p:ph type="body" sz="quarter" idx="10"/>
          </p:nvPr>
        </p:nvSpPr>
        <p:spPr>
          <a:xfrm>
            <a:off x="539552" y="1761808"/>
            <a:ext cx="4032448" cy="3886241"/>
          </a:xfrm>
          <a:prstGeom prst="rect">
            <a:avLst/>
          </a:prstGeom>
        </p:spPr>
        <p:txBody>
          <a:bodyPr/>
          <a:lstStyle>
            <a:lvl1pPr marL="0" indent="0">
              <a:buFontTx/>
              <a:buNone/>
              <a:defRPr sz="2200" cap="all" baseline="0">
                <a:solidFill>
                  <a:srgbClr val="C1333C"/>
                </a:solidFill>
                <a:latin typeface="Arial" panose="020B0604020202020204" pitchFamily="34" charset="0"/>
              </a:defRPr>
            </a:lvl1pPr>
            <a:lvl2pPr marL="0" indent="0">
              <a:spcBef>
                <a:spcPts val="250"/>
              </a:spcBef>
              <a:buFontTx/>
              <a:buNone/>
              <a:defRPr sz="1800">
                <a:solidFill>
                  <a:schemeClr val="tx1"/>
                </a:solidFill>
                <a:latin typeface="Arial" panose="020B0604020202020204" pitchFamily="34" charset="0"/>
              </a:defRPr>
            </a:lvl2pPr>
            <a:lvl3pPr marL="0" indent="-180000">
              <a:spcBef>
                <a:spcPts val="250"/>
              </a:spcBef>
              <a:buFont typeface="Arial"/>
              <a:buChar char="•"/>
              <a:defRPr sz="1800">
                <a:solidFill>
                  <a:schemeClr val="tx1"/>
                </a:solidFill>
                <a:latin typeface="Arial" panose="020B0604020202020204" pitchFamily="34" charset="0"/>
              </a:defRPr>
            </a:lvl3pPr>
            <a:lvl4pPr marL="432000" indent="-228600">
              <a:spcBef>
                <a:spcPts val="250"/>
              </a:spcBef>
              <a:buFont typeface="Arial"/>
              <a:buChar char="•"/>
              <a:defRPr sz="1800">
                <a:solidFill>
                  <a:schemeClr val="tx1"/>
                </a:solidFill>
                <a:latin typeface="Arial" panose="020B0604020202020204" pitchFamily="34" charset="0"/>
              </a:defRPr>
            </a:lvl4pPr>
            <a:lvl5pPr marL="594000" indent="-180000">
              <a:spcBef>
                <a:spcPts val="250"/>
              </a:spcBef>
              <a:buFont typeface="Arial"/>
              <a:buChar char="•"/>
              <a:defRPr sz="1800">
                <a:solidFill>
                  <a:schemeClr val="tx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reeform 1"/>
          <p:cNvSpPr>
            <a:spLocks noChangeArrowheads="1"/>
          </p:cNvSpPr>
          <p:nvPr userDrawn="1"/>
        </p:nvSpPr>
        <p:spPr bwMode="auto">
          <a:xfrm>
            <a:off x="4788024" y="1761809"/>
            <a:ext cx="3708275" cy="3827432"/>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rgbClr val="CEAB62"/>
          </a:solidFill>
          <a:ln>
            <a:noFill/>
          </a:ln>
          <a:effectLst/>
        </p:spPr>
        <p:txBody>
          <a:bodyPr wrap="none" anchor="ctr"/>
          <a:lstStyle/>
          <a:p>
            <a:endParaRPr lang="en-US"/>
          </a:p>
        </p:txBody>
      </p:sp>
      <p:sp>
        <p:nvSpPr>
          <p:cNvPr id="7" name="Text Placeholder 15"/>
          <p:cNvSpPr>
            <a:spLocks noGrp="1"/>
          </p:cNvSpPr>
          <p:nvPr>
            <p:ph type="body" sz="quarter" idx="11"/>
          </p:nvPr>
        </p:nvSpPr>
        <p:spPr>
          <a:xfrm>
            <a:off x="4932040" y="1988840"/>
            <a:ext cx="3312368" cy="3384376"/>
          </a:xfrm>
          <a:prstGeom prst="rect">
            <a:avLst/>
          </a:prstGeom>
        </p:spPr>
        <p:txBody>
          <a:bodyPr>
            <a:noAutofit/>
          </a:bodyPr>
          <a:lstStyle>
            <a:lvl1pPr marL="0" indent="0">
              <a:buFontTx/>
              <a:buNone/>
              <a:defRPr sz="1800" b="0" i="0" baseline="0">
                <a:solidFill>
                  <a:schemeClr val="bg1"/>
                </a:solidFill>
                <a:latin typeface="Felt Tip Roman"/>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r>
              <a:rPr lang="en-US"/>
              <a:t>Click to edit Master text styles</a:t>
            </a:r>
          </a:p>
        </p:txBody>
      </p:sp>
      <p:sp>
        <p:nvSpPr>
          <p:cNvPr id="8" name="TextBox 7"/>
          <p:cNvSpPr txBox="1"/>
          <p:nvPr userDrawn="1"/>
        </p:nvSpPr>
        <p:spPr>
          <a:xfrm>
            <a:off x="9468545" y="149403"/>
            <a:ext cx="4320479" cy="7571303"/>
          </a:xfrm>
          <a:prstGeom prst="rect">
            <a:avLst/>
          </a:prstGeom>
          <a:noFill/>
        </p:spPr>
        <p:txBody>
          <a:bodyPr wrap="square" rtlCol="0">
            <a:spAutoFit/>
          </a:bodyPr>
          <a:lstStyle/>
          <a:p>
            <a:r>
              <a:rPr lang="en-US" b="1" dirty="0"/>
              <a:t>How to place an editable</a:t>
            </a:r>
            <a:r>
              <a:rPr lang="en-US" b="1" baseline="0" dirty="0"/>
              <a:t> the voice box shape</a:t>
            </a:r>
          </a:p>
          <a:p>
            <a:pPr marL="342900" indent="-342900">
              <a:buFontTx/>
              <a:buAutoNum type="arabicPeriod"/>
            </a:pPr>
            <a:r>
              <a:rPr lang="en-US" baseline="0" dirty="0"/>
              <a:t>Open up master page that matches the placed slide</a:t>
            </a:r>
          </a:p>
          <a:p>
            <a:pPr marL="800100" lvl="1" indent="-342900">
              <a:buFont typeface="Arial"/>
              <a:buChar char="•"/>
            </a:pPr>
            <a:r>
              <a:rPr lang="en-US" baseline="0" dirty="0"/>
              <a:t>View &gt; Master &gt; Slide Master</a:t>
            </a:r>
          </a:p>
          <a:p>
            <a:pPr marL="342900" indent="-342900">
              <a:buFontTx/>
              <a:buAutoNum type="arabicPeriod"/>
            </a:pPr>
            <a:r>
              <a:rPr lang="en-US" baseline="0" dirty="0"/>
              <a:t>Go to the corresponding master page and copy the voice box shapes</a:t>
            </a:r>
          </a:p>
          <a:p>
            <a:pPr marL="342900" indent="-342900">
              <a:buFontTx/>
              <a:buAutoNum type="arabicPeriod"/>
            </a:pPr>
            <a:r>
              <a:rPr lang="en-US" baseline="0" dirty="0"/>
              <a:t>Close master page view</a:t>
            </a:r>
          </a:p>
          <a:p>
            <a:pPr marL="342900" indent="-342900">
              <a:buFontTx/>
              <a:buAutoNum type="arabicPeriod"/>
            </a:pPr>
            <a:r>
              <a:rPr lang="en-US" baseline="0" dirty="0"/>
              <a:t>Paste voice box shapes onto the presentation page</a:t>
            </a:r>
          </a:p>
          <a:p>
            <a:pPr marL="342900" indent="-342900">
              <a:buFontTx/>
              <a:buAutoNum type="arabicPeriod"/>
            </a:pPr>
            <a:endParaRPr lang="en-US" baseline="0" dirty="0"/>
          </a:p>
          <a:p>
            <a:pPr marL="0" indent="0">
              <a:buFontTx/>
              <a:buNone/>
            </a:pPr>
            <a:r>
              <a:rPr lang="en-US" b="1" baseline="0" dirty="0"/>
              <a:t>How to place an image within the voice box</a:t>
            </a:r>
          </a:p>
          <a:p>
            <a:pPr marL="342900" indent="-342900">
              <a:buFont typeface="+mj-lt"/>
              <a:buAutoNum type="arabicPeriod"/>
            </a:pPr>
            <a:r>
              <a:rPr lang="en-US" baseline="0" dirty="0"/>
              <a:t>Right click on voice box shape and click ‘format shape’</a:t>
            </a:r>
          </a:p>
          <a:p>
            <a:pPr marL="342900" indent="-342900">
              <a:buFont typeface="+mj-lt"/>
              <a:buAutoNum type="arabicPeriod"/>
            </a:pPr>
            <a:r>
              <a:rPr lang="en-US" baseline="0" dirty="0"/>
              <a:t>Select an image: Format shape &gt; Fill &gt; Picture or Texture &gt; Choose Picture</a:t>
            </a:r>
          </a:p>
          <a:p>
            <a:pPr marL="0" indent="0">
              <a:buFont typeface="+mj-lt"/>
              <a:buNone/>
            </a:pPr>
            <a:endParaRPr lang="en-US" baseline="0" dirty="0"/>
          </a:p>
          <a:p>
            <a:pPr marL="0" indent="0">
              <a:buFont typeface="+mj-lt"/>
              <a:buNone/>
            </a:pPr>
            <a:r>
              <a:rPr lang="en-US" b="1" baseline="0" dirty="0"/>
              <a:t>NOTE: </a:t>
            </a:r>
            <a:r>
              <a:rPr lang="en-US" baseline="0" dirty="0"/>
              <a:t>The picture will distort within the voice box. You will need to fix this by the steps below.</a:t>
            </a:r>
          </a:p>
          <a:p>
            <a:pPr marL="342900" indent="-342900">
              <a:buFont typeface="+mj-lt"/>
              <a:buAutoNum type="arabicPeriod"/>
            </a:pPr>
            <a:endParaRPr lang="en-US" baseline="0" dirty="0"/>
          </a:p>
          <a:p>
            <a:pPr marL="0" indent="0">
              <a:buFont typeface="+mj-lt"/>
              <a:buNone/>
            </a:pPr>
            <a:r>
              <a:rPr lang="en-US" b="1" baseline="0" dirty="0"/>
              <a:t>How to correctly scale an image within the voice box</a:t>
            </a:r>
          </a:p>
          <a:p>
            <a:pPr marL="342900" indent="-342900">
              <a:buFont typeface="+mj-lt"/>
              <a:buAutoNum type="arabicPeriod"/>
            </a:pPr>
            <a:r>
              <a:rPr lang="en-US" baseline="0" dirty="0"/>
              <a:t>Go to Format picture &gt; crop &gt; crop to fill</a:t>
            </a:r>
          </a:p>
          <a:p>
            <a:pPr marL="342900" indent="-342900">
              <a:buFont typeface="+mj-lt"/>
              <a:buAutoNum type="arabicPeriod"/>
            </a:pPr>
            <a:r>
              <a:rPr lang="en-US" baseline="0" dirty="0"/>
              <a:t>You can enlarge the photo and position it within the voice box shape to achieve the best crop</a:t>
            </a:r>
          </a:p>
        </p:txBody>
      </p:sp>
      <p:sp>
        <p:nvSpPr>
          <p:cNvPr id="12" name="TextBox 11"/>
          <p:cNvSpPr txBox="1"/>
          <p:nvPr userDrawn="1"/>
        </p:nvSpPr>
        <p:spPr>
          <a:xfrm>
            <a:off x="-4573016" y="149403"/>
            <a:ext cx="4320479" cy="3139321"/>
          </a:xfrm>
          <a:prstGeom prst="rect">
            <a:avLst/>
          </a:prstGeom>
          <a:noFill/>
        </p:spPr>
        <p:txBody>
          <a:bodyPr wrap="square" rtlCol="0">
            <a:spAutoFit/>
          </a:bodyPr>
          <a:lstStyle/>
          <a:p>
            <a:r>
              <a:rPr lang="en-US" b="0" baseline="0" dirty="0"/>
              <a:t>Please ensure that you have the correct fonts installed on your machine to use this presentation correctly.</a:t>
            </a:r>
          </a:p>
          <a:p>
            <a:endParaRPr lang="en-US" b="1" baseline="0" dirty="0"/>
          </a:p>
          <a:p>
            <a:r>
              <a:rPr lang="en-US" b="1" baseline="0" dirty="0"/>
              <a:t>The following fonts are required:</a:t>
            </a:r>
          </a:p>
          <a:p>
            <a:r>
              <a:rPr lang="en-US" b="1" baseline="0" dirty="0"/>
              <a:t>- </a:t>
            </a:r>
            <a:r>
              <a:rPr lang="en-US" b="1" baseline="0" dirty="0" err="1"/>
              <a:t>Roboto</a:t>
            </a:r>
            <a:r>
              <a:rPr lang="en-US" b="1" baseline="0" dirty="0"/>
              <a:t> 2014</a:t>
            </a:r>
          </a:p>
          <a:p>
            <a:pPr marL="285750" indent="-285750">
              <a:buFontTx/>
              <a:buChar char="-"/>
            </a:pPr>
            <a:r>
              <a:rPr lang="en-US" b="1" baseline="0" dirty="0"/>
              <a:t>Felt Tip Roman</a:t>
            </a:r>
          </a:p>
          <a:p>
            <a:pPr marL="285750" indent="-285750">
              <a:buFontTx/>
              <a:buChar char="-"/>
            </a:pPr>
            <a:endParaRPr lang="en-US" b="1" baseline="0" dirty="0"/>
          </a:p>
          <a:p>
            <a:pPr marL="0" indent="0">
              <a:buFontTx/>
              <a:buNone/>
            </a:pPr>
            <a:r>
              <a:rPr lang="en-US" b="0" baseline="0" dirty="0"/>
              <a:t>Please get in contact with Caritas Australia IT or communications team to install the above fonts.</a:t>
            </a:r>
          </a:p>
        </p:txBody>
      </p:sp>
    </p:spTree>
    <p:extLst>
      <p:ext uri="{BB962C8B-B14F-4D97-AF65-F5344CB8AC3E}">
        <p14:creationId xmlns:p14="http://schemas.microsoft.com/office/powerpoint/2010/main" val="421306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987871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6" r:id="rId4"/>
    <p:sldLayoutId id="2147483694" r:id="rId5"/>
    <p:sldLayoutId id="2147483696" r:id="rId6"/>
    <p:sldLayoutId id="2147483669" r:id="rId7"/>
    <p:sldLayoutId id="2147483671" r:id="rId8"/>
    <p:sldLayoutId id="2147483664" r:id="rId9"/>
    <p:sldLayoutId id="2147483655" r:id="rId10"/>
    <p:sldLayoutId id="2147483656" r:id="rId11"/>
    <p:sldLayoutId id="2147483657"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Sorry Day Prayer Service Reflection</a:t>
            </a:r>
          </a:p>
          <a:p>
            <a:endParaRPr lang="en-AU" dirty="0"/>
          </a:p>
        </p:txBody>
      </p:sp>
    </p:spTree>
    <p:extLst>
      <p:ext uri="{BB962C8B-B14F-4D97-AF65-F5344CB8AC3E}">
        <p14:creationId xmlns:p14="http://schemas.microsoft.com/office/powerpoint/2010/main" val="3899272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3"/>
          <p:cNvSpPr txBox="1">
            <a:spLocks/>
          </p:cNvSpPr>
          <p:nvPr/>
        </p:nvSpPr>
        <p:spPr>
          <a:xfrm>
            <a:off x="0" y="0"/>
            <a:ext cx="9144000" cy="6858000"/>
          </a:xfrm>
          <a:prstGeom prst="rect">
            <a:avLst/>
          </a:prstGeom>
          <a:blipFill>
            <a:blip r:embed="rId3"/>
            <a:srcRect/>
            <a:stretch>
              <a:fillRect l="-6250" r="-6250"/>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pic>
        <p:nvPicPr>
          <p:cNvPr id="2" name="Picture 1"/>
          <p:cNvPicPr>
            <a:picLocks noChangeAspect="1"/>
          </p:cNvPicPr>
          <p:nvPr/>
        </p:nvPicPr>
        <p:blipFill>
          <a:blip r:embed="rId4"/>
          <a:stretch>
            <a:fillRect/>
          </a:stretch>
        </p:blipFill>
        <p:spPr>
          <a:xfrm>
            <a:off x="827584" y="5505646"/>
            <a:ext cx="7815749" cy="963251"/>
          </a:xfrm>
          <a:prstGeom prst="rect">
            <a:avLst/>
          </a:prstGeom>
        </p:spPr>
      </p:pic>
    </p:spTree>
    <p:extLst>
      <p:ext uri="{BB962C8B-B14F-4D97-AF65-F5344CB8AC3E}">
        <p14:creationId xmlns:p14="http://schemas.microsoft.com/office/powerpoint/2010/main" val="2464014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1897564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3826935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324196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smtClean="0"/>
              <a:t>Photo Credit: </a:t>
            </a:r>
            <a:r>
              <a:rPr lang="en-AU" dirty="0"/>
              <a:t>Nicole Clements</a:t>
            </a:r>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2135545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3"/>
          <p:cNvSpPr txBox="1">
            <a:spLocks/>
          </p:cNvSpPr>
          <p:nvPr/>
        </p:nvSpPr>
        <p:spPr>
          <a:xfrm>
            <a:off x="0" y="0"/>
            <a:ext cx="9144000" cy="6858000"/>
          </a:xfrm>
          <a:prstGeom prst="rect">
            <a:avLst/>
          </a:prstGeom>
          <a:blipFill>
            <a:blip r:embed="rId3"/>
            <a:stretch>
              <a:fillRect/>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7" name="Freeform 1"/>
          <p:cNvSpPr>
            <a:spLocks noChangeArrowheads="1"/>
          </p:cNvSpPr>
          <p:nvPr/>
        </p:nvSpPr>
        <p:spPr bwMode="auto">
          <a:xfrm>
            <a:off x="672105" y="5229200"/>
            <a:ext cx="7812731" cy="1216874"/>
          </a:xfrm>
          <a:custGeom>
            <a:avLst/>
            <a:gdLst>
              <a:gd name="T0" fmla="*/ 9400 w 9401"/>
              <a:gd name="T1" fmla="*/ 1710 h 9279"/>
              <a:gd name="T2" fmla="*/ 9400 w 9401"/>
              <a:gd name="T3" fmla="*/ 1710 h 9279"/>
              <a:gd name="T4" fmla="*/ 9400 w 9401"/>
              <a:gd name="T5" fmla="*/ 1587 h 9279"/>
              <a:gd name="T6" fmla="*/ 9360 w 9401"/>
              <a:gd name="T7" fmla="*/ 1547 h 9279"/>
              <a:gd name="T8" fmla="*/ 9360 w 9401"/>
              <a:gd name="T9" fmla="*/ 733 h 9279"/>
              <a:gd name="T10" fmla="*/ 9319 w 9401"/>
              <a:gd name="T11" fmla="*/ 245 h 9279"/>
              <a:gd name="T12" fmla="*/ 9157 w 9401"/>
              <a:gd name="T13" fmla="*/ 204 h 9279"/>
              <a:gd name="T14" fmla="*/ 8423 w 9401"/>
              <a:gd name="T15" fmla="*/ 163 h 9279"/>
              <a:gd name="T16" fmla="*/ 6918 w 9401"/>
              <a:gd name="T17" fmla="*/ 122 h 9279"/>
              <a:gd name="T18" fmla="*/ 6227 w 9401"/>
              <a:gd name="T19" fmla="*/ 82 h 9279"/>
              <a:gd name="T20" fmla="*/ 5942 w 9401"/>
              <a:gd name="T21" fmla="*/ 82 h 9279"/>
              <a:gd name="T22" fmla="*/ 4965 w 9401"/>
              <a:gd name="T23" fmla="*/ 0 h 9279"/>
              <a:gd name="T24" fmla="*/ 3460 w 9401"/>
              <a:gd name="T25" fmla="*/ 42 h 9279"/>
              <a:gd name="T26" fmla="*/ 2564 w 9401"/>
              <a:gd name="T27" fmla="*/ 42 h 9279"/>
              <a:gd name="T28" fmla="*/ 2401 w 9401"/>
              <a:gd name="T29" fmla="*/ 42 h 9279"/>
              <a:gd name="T30" fmla="*/ 1018 w 9401"/>
              <a:gd name="T31" fmla="*/ 163 h 9279"/>
              <a:gd name="T32" fmla="*/ 896 w 9401"/>
              <a:gd name="T33" fmla="*/ 163 h 9279"/>
              <a:gd name="T34" fmla="*/ 0 w 9401"/>
              <a:gd name="T35" fmla="*/ 245 h 9279"/>
              <a:gd name="T36" fmla="*/ 0 w 9401"/>
              <a:gd name="T37" fmla="*/ 1018 h 9279"/>
              <a:gd name="T38" fmla="*/ 42 w 9401"/>
              <a:gd name="T39" fmla="*/ 1139 h 9279"/>
              <a:gd name="T40" fmla="*/ 42 w 9401"/>
              <a:gd name="T41" fmla="*/ 4517 h 9279"/>
              <a:gd name="T42" fmla="*/ 82 w 9401"/>
              <a:gd name="T43" fmla="*/ 5168 h 9279"/>
              <a:gd name="T44" fmla="*/ 122 w 9401"/>
              <a:gd name="T45" fmla="*/ 6511 h 9279"/>
              <a:gd name="T46" fmla="*/ 163 w 9401"/>
              <a:gd name="T47" fmla="*/ 7854 h 9279"/>
              <a:gd name="T48" fmla="*/ 163 w 9401"/>
              <a:gd name="T49" fmla="*/ 8709 h 9279"/>
              <a:gd name="T50" fmla="*/ 204 w 9401"/>
              <a:gd name="T51" fmla="*/ 8912 h 9279"/>
              <a:gd name="T52" fmla="*/ 285 w 9401"/>
              <a:gd name="T53" fmla="*/ 8994 h 9279"/>
              <a:gd name="T54" fmla="*/ 1181 w 9401"/>
              <a:gd name="T55" fmla="*/ 9034 h 9279"/>
              <a:gd name="T56" fmla="*/ 1913 w 9401"/>
              <a:gd name="T57" fmla="*/ 9074 h 9279"/>
              <a:gd name="T58" fmla="*/ 2849 w 9401"/>
              <a:gd name="T59" fmla="*/ 9115 h 9279"/>
              <a:gd name="T60" fmla="*/ 4069 w 9401"/>
              <a:gd name="T61" fmla="*/ 9156 h 9279"/>
              <a:gd name="T62" fmla="*/ 4274 w 9401"/>
              <a:gd name="T63" fmla="*/ 9156 h 9279"/>
              <a:gd name="T64" fmla="*/ 4802 w 9401"/>
              <a:gd name="T65" fmla="*/ 9237 h 9279"/>
              <a:gd name="T66" fmla="*/ 5250 w 9401"/>
              <a:gd name="T67" fmla="*/ 9237 h 9279"/>
              <a:gd name="T68" fmla="*/ 5576 w 9401"/>
              <a:gd name="T69" fmla="*/ 9278 h 9279"/>
              <a:gd name="T70" fmla="*/ 7406 w 9401"/>
              <a:gd name="T71" fmla="*/ 9278 h 9279"/>
              <a:gd name="T72" fmla="*/ 7447 w 9401"/>
              <a:gd name="T73" fmla="*/ 9278 h 9279"/>
              <a:gd name="T74" fmla="*/ 7975 w 9401"/>
              <a:gd name="T75" fmla="*/ 9237 h 9279"/>
              <a:gd name="T76" fmla="*/ 8994 w 9401"/>
              <a:gd name="T77" fmla="*/ 9197 h 9279"/>
              <a:gd name="T78" fmla="*/ 9034 w 9401"/>
              <a:gd name="T79" fmla="*/ 8546 h 9279"/>
              <a:gd name="T80" fmla="*/ 9074 w 9401"/>
              <a:gd name="T81" fmla="*/ 8220 h 9279"/>
              <a:gd name="T82" fmla="*/ 9115 w 9401"/>
              <a:gd name="T83" fmla="*/ 7813 h 9279"/>
              <a:gd name="T84" fmla="*/ 9157 w 9401"/>
              <a:gd name="T85" fmla="*/ 7324 h 9279"/>
              <a:gd name="T86" fmla="*/ 9157 w 9401"/>
              <a:gd name="T87" fmla="*/ 6836 h 9279"/>
              <a:gd name="T88" fmla="*/ 9237 w 9401"/>
              <a:gd name="T89" fmla="*/ 5656 h 9279"/>
              <a:gd name="T90" fmla="*/ 9278 w 9401"/>
              <a:gd name="T91" fmla="*/ 4883 h 9279"/>
              <a:gd name="T92" fmla="*/ 9319 w 9401"/>
              <a:gd name="T93" fmla="*/ 3948 h 9279"/>
              <a:gd name="T94" fmla="*/ 9360 w 9401"/>
              <a:gd name="T95" fmla="*/ 3175 h 9279"/>
              <a:gd name="T96" fmla="*/ 9360 w 9401"/>
              <a:gd name="T97" fmla="*/ 2361 h 9279"/>
              <a:gd name="T98" fmla="*/ 9360 w 9401"/>
              <a:gd name="T99" fmla="*/ 1790 h 9279"/>
              <a:gd name="T100" fmla="*/ 9400 w 9401"/>
              <a:gd name="T101" fmla="*/ 1710 h 9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01" h="9279">
                <a:moveTo>
                  <a:pt x="9400" y="1710"/>
                </a:moveTo>
                <a:lnTo>
                  <a:pt x="9400" y="1710"/>
                </a:lnTo>
                <a:cubicBezTo>
                  <a:pt x="9400" y="1587"/>
                  <a:pt x="9400" y="1587"/>
                  <a:pt x="9400" y="1587"/>
                </a:cubicBezTo>
                <a:cubicBezTo>
                  <a:pt x="9400" y="1587"/>
                  <a:pt x="9360" y="1587"/>
                  <a:pt x="9360" y="1547"/>
                </a:cubicBezTo>
                <a:cubicBezTo>
                  <a:pt x="9360" y="1262"/>
                  <a:pt x="9360" y="977"/>
                  <a:pt x="9360" y="733"/>
                </a:cubicBezTo>
                <a:cubicBezTo>
                  <a:pt x="9360" y="570"/>
                  <a:pt x="9360" y="408"/>
                  <a:pt x="9319" y="245"/>
                </a:cubicBezTo>
                <a:cubicBezTo>
                  <a:pt x="9278" y="245"/>
                  <a:pt x="9237" y="204"/>
                  <a:pt x="9157" y="204"/>
                </a:cubicBezTo>
                <a:cubicBezTo>
                  <a:pt x="8912" y="204"/>
                  <a:pt x="8668" y="163"/>
                  <a:pt x="8423" y="163"/>
                </a:cubicBezTo>
                <a:cubicBezTo>
                  <a:pt x="7935" y="163"/>
                  <a:pt x="7447" y="122"/>
                  <a:pt x="6918" y="122"/>
                </a:cubicBezTo>
                <a:cubicBezTo>
                  <a:pt x="6715" y="122"/>
                  <a:pt x="6470" y="122"/>
                  <a:pt x="6227" y="82"/>
                </a:cubicBezTo>
                <a:cubicBezTo>
                  <a:pt x="6145" y="82"/>
                  <a:pt x="6022" y="82"/>
                  <a:pt x="5942" y="82"/>
                </a:cubicBezTo>
                <a:cubicBezTo>
                  <a:pt x="5616" y="42"/>
                  <a:pt x="5291" y="0"/>
                  <a:pt x="4965" y="0"/>
                </a:cubicBezTo>
                <a:cubicBezTo>
                  <a:pt x="4477" y="0"/>
                  <a:pt x="3948" y="0"/>
                  <a:pt x="3460" y="42"/>
                </a:cubicBezTo>
                <a:cubicBezTo>
                  <a:pt x="3175" y="42"/>
                  <a:pt x="2849" y="42"/>
                  <a:pt x="2564" y="42"/>
                </a:cubicBezTo>
                <a:cubicBezTo>
                  <a:pt x="2524" y="42"/>
                  <a:pt x="2441" y="42"/>
                  <a:pt x="2401" y="42"/>
                </a:cubicBezTo>
                <a:cubicBezTo>
                  <a:pt x="1913" y="82"/>
                  <a:pt x="1465" y="122"/>
                  <a:pt x="1018" y="163"/>
                </a:cubicBezTo>
                <a:cubicBezTo>
                  <a:pt x="977" y="163"/>
                  <a:pt x="936" y="163"/>
                  <a:pt x="896" y="163"/>
                </a:cubicBezTo>
                <a:cubicBezTo>
                  <a:pt x="611" y="163"/>
                  <a:pt x="326" y="204"/>
                  <a:pt x="0" y="245"/>
                </a:cubicBezTo>
                <a:cubicBezTo>
                  <a:pt x="0" y="1018"/>
                  <a:pt x="0" y="1018"/>
                  <a:pt x="0" y="1018"/>
                </a:cubicBezTo>
                <a:cubicBezTo>
                  <a:pt x="42" y="1059"/>
                  <a:pt x="42" y="1099"/>
                  <a:pt x="42" y="1139"/>
                </a:cubicBezTo>
                <a:cubicBezTo>
                  <a:pt x="42" y="2279"/>
                  <a:pt x="42" y="3418"/>
                  <a:pt x="42" y="4517"/>
                </a:cubicBezTo>
                <a:cubicBezTo>
                  <a:pt x="42" y="4720"/>
                  <a:pt x="82" y="4965"/>
                  <a:pt x="82" y="5168"/>
                </a:cubicBezTo>
                <a:cubicBezTo>
                  <a:pt x="82" y="5616"/>
                  <a:pt x="122" y="6064"/>
                  <a:pt x="122" y="6511"/>
                </a:cubicBezTo>
                <a:cubicBezTo>
                  <a:pt x="122" y="6959"/>
                  <a:pt x="163" y="7406"/>
                  <a:pt x="163" y="7854"/>
                </a:cubicBezTo>
                <a:cubicBezTo>
                  <a:pt x="163" y="8138"/>
                  <a:pt x="163" y="8423"/>
                  <a:pt x="163" y="8709"/>
                </a:cubicBezTo>
                <a:cubicBezTo>
                  <a:pt x="163" y="8789"/>
                  <a:pt x="204" y="8831"/>
                  <a:pt x="204" y="8912"/>
                </a:cubicBezTo>
                <a:cubicBezTo>
                  <a:pt x="204" y="8952"/>
                  <a:pt x="245" y="8994"/>
                  <a:pt x="285" y="8994"/>
                </a:cubicBezTo>
                <a:cubicBezTo>
                  <a:pt x="570" y="8994"/>
                  <a:pt x="896" y="9034"/>
                  <a:pt x="1181" y="9034"/>
                </a:cubicBezTo>
                <a:cubicBezTo>
                  <a:pt x="1425" y="9074"/>
                  <a:pt x="1669" y="9074"/>
                  <a:pt x="1913" y="9074"/>
                </a:cubicBezTo>
                <a:cubicBezTo>
                  <a:pt x="2238" y="9074"/>
                  <a:pt x="2524" y="9115"/>
                  <a:pt x="2849" y="9115"/>
                </a:cubicBezTo>
                <a:cubicBezTo>
                  <a:pt x="3255" y="9156"/>
                  <a:pt x="3663" y="9156"/>
                  <a:pt x="4069" y="9156"/>
                </a:cubicBezTo>
                <a:cubicBezTo>
                  <a:pt x="4111" y="9156"/>
                  <a:pt x="4192" y="9156"/>
                  <a:pt x="4274" y="9156"/>
                </a:cubicBezTo>
                <a:cubicBezTo>
                  <a:pt x="4436" y="9197"/>
                  <a:pt x="4599" y="9197"/>
                  <a:pt x="4802" y="9237"/>
                </a:cubicBezTo>
                <a:cubicBezTo>
                  <a:pt x="4965" y="9237"/>
                  <a:pt x="5087" y="9237"/>
                  <a:pt x="5250" y="9237"/>
                </a:cubicBezTo>
                <a:cubicBezTo>
                  <a:pt x="5371" y="9237"/>
                  <a:pt x="5453" y="9278"/>
                  <a:pt x="5576" y="9278"/>
                </a:cubicBezTo>
                <a:cubicBezTo>
                  <a:pt x="7406" y="9278"/>
                  <a:pt x="7406" y="9278"/>
                  <a:pt x="7406" y="9278"/>
                </a:cubicBezTo>
                <a:cubicBezTo>
                  <a:pt x="7447" y="9278"/>
                  <a:pt x="7447" y="9278"/>
                  <a:pt x="7447" y="9278"/>
                </a:cubicBezTo>
                <a:cubicBezTo>
                  <a:pt x="7650" y="9278"/>
                  <a:pt x="7813" y="9237"/>
                  <a:pt x="7975" y="9237"/>
                </a:cubicBezTo>
                <a:cubicBezTo>
                  <a:pt x="8301" y="9237"/>
                  <a:pt x="8627" y="9237"/>
                  <a:pt x="8994" y="9197"/>
                </a:cubicBezTo>
                <a:cubicBezTo>
                  <a:pt x="8994" y="8994"/>
                  <a:pt x="9034" y="8789"/>
                  <a:pt x="9034" y="8546"/>
                </a:cubicBezTo>
                <a:cubicBezTo>
                  <a:pt x="9074" y="8464"/>
                  <a:pt x="9074" y="8343"/>
                  <a:pt x="9074" y="8220"/>
                </a:cubicBezTo>
                <a:cubicBezTo>
                  <a:pt x="9074" y="8058"/>
                  <a:pt x="9115" y="7935"/>
                  <a:pt x="9115" y="7813"/>
                </a:cubicBezTo>
                <a:cubicBezTo>
                  <a:pt x="9115" y="7650"/>
                  <a:pt x="9157" y="7487"/>
                  <a:pt x="9157" y="7324"/>
                </a:cubicBezTo>
                <a:cubicBezTo>
                  <a:pt x="9157" y="7162"/>
                  <a:pt x="9157" y="6999"/>
                  <a:pt x="9157" y="6836"/>
                </a:cubicBezTo>
                <a:cubicBezTo>
                  <a:pt x="9197" y="6430"/>
                  <a:pt x="9197" y="6064"/>
                  <a:pt x="9237" y="5656"/>
                </a:cubicBezTo>
                <a:cubicBezTo>
                  <a:pt x="9237" y="5413"/>
                  <a:pt x="9278" y="5128"/>
                  <a:pt x="9278" y="4883"/>
                </a:cubicBezTo>
                <a:cubicBezTo>
                  <a:pt x="9278" y="4557"/>
                  <a:pt x="9319" y="4274"/>
                  <a:pt x="9319" y="3948"/>
                </a:cubicBezTo>
                <a:cubicBezTo>
                  <a:pt x="9360" y="3703"/>
                  <a:pt x="9360" y="3418"/>
                  <a:pt x="9360" y="3175"/>
                </a:cubicBezTo>
                <a:cubicBezTo>
                  <a:pt x="9360" y="2889"/>
                  <a:pt x="9360" y="2646"/>
                  <a:pt x="9360" y="2361"/>
                </a:cubicBezTo>
                <a:cubicBezTo>
                  <a:pt x="9400" y="2198"/>
                  <a:pt x="9360" y="1995"/>
                  <a:pt x="9360" y="1790"/>
                </a:cubicBezTo>
                <a:cubicBezTo>
                  <a:pt x="9360" y="1790"/>
                  <a:pt x="9400" y="1750"/>
                  <a:pt x="9400" y="1710"/>
                </a:cubicBezTo>
              </a:path>
            </a:pathLst>
          </a:custGeom>
          <a:solidFill>
            <a:srgbClr val="CEAB62"/>
          </a:solidFill>
          <a:ln>
            <a:noFill/>
          </a:ln>
          <a:effectLst/>
        </p:spPr>
        <p:txBody>
          <a:bodyPr wrap="none" anchor="ctr"/>
          <a:lstStyle/>
          <a:p>
            <a:endParaRPr lang="en-US"/>
          </a:p>
        </p:txBody>
      </p:sp>
      <p:sp>
        <p:nvSpPr>
          <p:cNvPr id="8" name="Text Placeholder 15"/>
          <p:cNvSpPr>
            <a:spLocks noGrp="1"/>
          </p:cNvSpPr>
          <p:nvPr>
            <p:ph type="body" sz="quarter" idx="12" hasCustomPrompt="1"/>
          </p:nvPr>
        </p:nvSpPr>
        <p:spPr>
          <a:xfrm>
            <a:off x="906063" y="5260735"/>
            <a:ext cx="7200800" cy="648072"/>
          </a:xfrm>
          <a:prstGeom prst="rect">
            <a:avLst/>
          </a:prstGeom>
        </p:spPr>
        <p:txBody>
          <a:bodyPr>
            <a:noAutofit/>
          </a:bodyPr>
          <a:lstStyle>
            <a:lvl1pPr marL="0" indent="0">
              <a:buFontTx/>
              <a:buNone/>
              <a:defRPr sz="3600" b="0" i="0" baseline="0">
                <a:solidFill>
                  <a:schemeClr val="bg1"/>
                </a:solidFill>
                <a:latin typeface="Felt Tip Roman"/>
              </a:defRPr>
            </a:lvl1pPr>
            <a:lvl2pPr marL="457200" indent="0">
              <a:buFontTx/>
              <a:buNone/>
              <a:defRPr sz="1400">
                <a:latin typeface=""/>
              </a:defRPr>
            </a:lvl2pPr>
            <a:lvl3pPr marL="914400" indent="0">
              <a:buFontTx/>
              <a:buNone/>
              <a:defRPr sz="1400">
                <a:latin typeface=""/>
              </a:defRPr>
            </a:lvl3pPr>
            <a:lvl4pPr marL="1371600" indent="0">
              <a:buFontTx/>
              <a:buNone/>
              <a:defRPr sz="1400">
                <a:latin typeface=""/>
              </a:defRPr>
            </a:lvl4pPr>
            <a:lvl5pPr marL="1828800" indent="0">
              <a:buFontTx/>
              <a:buNone/>
              <a:defRPr sz="1400">
                <a:latin typeface=""/>
              </a:defRPr>
            </a:lvl5pPr>
          </a:lstStyle>
          <a:p>
            <a:pPr lvl="0"/>
            <a:r>
              <a:rPr lang="en-US" dirty="0"/>
              <a:t>Learning about Indigenous culture and history... </a:t>
            </a:r>
          </a:p>
        </p:txBody>
      </p:sp>
      <p:sp>
        <p:nvSpPr>
          <p:cNvPr id="3" name="Text Placeholder 2"/>
          <p:cNvSpPr>
            <a:spLocks noGrp="1"/>
          </p:cNvSpPr>
          <p:nvPr>
            <p:ph type="body" sz="quarter" idx="11"/>
          </p:nvPr>
        </p:nvSpPr>
        <p:spPr>
          <a:xfrm>
            <a:off x="5076056" y="6597352"/>
            <a:ext cx="3908130" cy="470845"/>
          </a:xfrm>
        </p:spPr>
        <p:txBody>
          <a:bodyPr/>
          <a:lstStyle/>
          <a:p>
            <a:r>
              <a:rPr lang="en-AU" dirty="0"/>
              <a:t>Photo Credit: </a:t>
            </a:r>
            <a:r>
              <a:rPr lang="en-AU" dirty="0" smtClean="0"/>
              <a:t>Danielle </a:t>
            </a:r>
            <a:r>
              <a:rPr lang="en-AU" dirty="0" err="1"/>
              <a:t>Lyonn</a:t>
            </a:r>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40414645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Nicole Clements</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4000405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3280588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3"/>
          <p:cNvSpPr txBox="1">
            <a:spLocks/>
          </p:cNvSpPr>
          <p:nvPr/>
        </p:nvSpPr>
        <p:spPr>
          <a:xfrm>
            <a:off x="0" y="0"/>
            <a:ext cx="9144000" cy="6858000"/>
          </a:xfrm>
          <a:prstGeom prst="rect">
            <a:avLst/>
          </a:prstGeom>
          <a:blipFill>
            <a:blip r:embed="rId3"/>
            <a:srcRect/>
            <a:stretch>
              <a:fillRect l="-6250" r="-6250"/>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3" name="Text Placeholder 2"/>
          <p:cNvSpPr>
            <a:spLocks noGrp="1"/>
          </p:cNvSpPr>
          <p:nvPr>
            <p:ph type="body" sz="quarter" idx="11"/>
          </p:nvPr>
        </p:nvSpPr>
        <p:spPr>
          <a:xfrm>
            <a:off x="5076056" y="6597352"/>
            <a:ext cx="3908130" cy="470845"/>
          </a:xfrm>
        </p:spPr>
        <p:txBody>
          <a:bodyPr/>
          <a:lstStyle/>
          <a:p>
            <a:r>
              <a:rPr lang="en-AU" dirty="0" smtClean="0"/>
              <a:t>Photo </a:t>
            </a:r>
            <a:r>
              <a:rPr lang="en-AU" dirty="0"/>
              <a:t>Credit: Nicole Clements</a:t>
            </a:r>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pic>
        <p:nvPicPr>
          <p:cNvPr id="2" name="Picture 1"/>
          <p:cNvPicPr>
            <a:picLocks noChangeAspect="1"/>
          </p:cNvPicPr>
          <p:nvPr/>
        </p:nvPicPr>
        <p:blipFill>
          <a:blip r:embed="rId4"/>
          <a:stretch>
            <a:fillRect/>
          </a:stretch>
        </p:blipFill>
        <p:spPr>
          <a:xfrm>
            <a:off x="539552" y="5505646"/>
            <a:ext cx="7815749" cy="963251"/>
          </a:xfrm>
          <a:prstGeom prst="rect">
            <a:avLst/>
          </a:prstGeom>
        </p:spPr>
      </p:pic>
    </p:spTree>
    <p:extLst>
      <p:ext uri="{BB962C8B-B14F-4D97-AF65-F5344CB8AC3E}">
        <p14:creationId xmlns:p14="http://schemas.microsoft.com/office/powerpoint/2010/main" val="3696129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3"/>
          <p:cNvSpPr txBox="1">
            <a:spLocks/>
          </p:cNvSpPr>
          <p:nvPr/>
        </p:nvSpPr>
        <p:spPr>
          <a:xfrm>
            <a:off x="0" y="0"/>
            <a:ext cx="9144000" cy="6858000"/>
          </a:xfrm>
          <a:prstGeom prst="rect">
            <a:avLst/>
          </a:prstGeom>
          <a:blipFill>
            <a:blip r:embed="rId3"/>
            <a:srcRect/>
            <a:stretch>
              <a:fillRect l="-6250" r="-6250"/>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pic>
        <p:nvPicPr>
          <p:cNvPr id="4" name="Picture 3"/>
          <p:cNvPicPr>
            <a:picLocks noChangeAspect="1"/>
          </p:cNvPicPr>
          <p:nvPr/>
        </p:nvPicPr>
        <p:blipFill>
          <a:blip r:embed="rId4"/>
          <a:stretch>
            <a:fillRect/>
          </a:stretch>
        </p:blipFill>
        <p:spPr>
          <a:xfrm>
            <a:off x="833103" y="5518222"/>
            <a:ext cx="7437765" cy="963251"/>
          </a:xfrm>
          <a:prstGeom prst="rect">
            <a:avLst/>
          </a:prstGeom>
        </p:spPr>
      </p:pic>
    </p:spTree>
    <p:extLst>
      <p:ext uri="{BB962C8B-B14F-4D97-AF65-F5344CB8AC3E}">
        <p14:creationId xmlns:p14="http://schemas.microsoft.com/office/powerpoint/2010/main" val="3382014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539552" y="413792"/>
            <a:ext cx="7956748" cy="1143000"/>
          </a:xfrm>
          <a:prstGeom prst="rect">
            <a:avLst/>
          </a:prstGeom>
        </p:spPr>
        <p:txBody>
          <a:bodyPr vert="horz" lIns="91440" tIns="45720" rIns="91440" bIns="45720" rtlCol="0" anchor="t" anchorCtr="0">
            <a:noAutofit/>
          </a:bodyPr>
          <a:lstStyle>
            <a:lvl1pPr algn="l">
              <a:defRPr b="1" i="0" cap="all" normalizeH="0" baseline="0">
                <a:solidFill>
                  <a:srgbClr val="C1333C"/>
                </a:solidFill>
                <a:latin typeface="Roboto Medium"/>
              </a:defRPr>
            </a:lvl1pPr>
          </a:lstStyle>
          <a:p>
            <a:r>
              <a:rPr lang="en-US" dirty="0">
                <a:latin typeface="Arial" panose="020B0604020202020204" pitchFamily="34" charset="0"/>
              </a:rPr>
              <a:t>Pledge to work for reconciliation</a:t>
            </a:r>
          </a:p>
        </p:txBody>
      </p:sp>
      <p:sp>
        <p:nvSpPr>
          <p:cNvPr id="7" name="TextBox 6"/>
          <p:cNvSpPr txBox="1"/>
          <p:nvPr/>
        </p:nvSpPr>
        <p:spPr>
          <a:xfrm>
            <a:off x="593626" y="2040518"/>
            <a:ext cx="7956748" cy="3908762"/>
          </a:xfrm>
          <a:prstGeom prst="rect">
            <a:avLst/>
          </a:prstGeom>
          <a:noFill/>
        </p:spPr>
        <p:txBody>
          <a:bodyPr wrap="square" rtlCol="0">
            <a:spAutoFit/>
          </a:bodyPr>
          <a:lstStyle/>
          <a:p>
            <a:pPr eaLnBrk="1" hangingPunct="1">
              <a:defRPr/>
            </a:pPr>
            <a:r>
              <a:rPr lang="en-AU" sz="3600" b="0" dirty="0">
                <a:solidFill>
                  <a:schemeClr val="tx1"/>
                </a:solidFill>
                <a:latin typeface="Arial" panose="020B0604020202020204" pitchFamily="34" charset="0"/>
                <a:ea typeface="Roboto Medium" panose="02000000000000000000" pitchFamily="2" charset="0"/>
                <a:cs typeface="Tahoma" pitchFamily="34" charset="0"/>
              </a:rPr>
              <a:t>Today I will t</a:t>
            </a:r>
            <a:r>
              <a:rPr lang="en-AU" sz="3600" b="0" dirty="0">
                <a:solidFill>
                  <a:schemeClr val="tx1"/>
                </a:solidFill>
                <a:latin typeface="Arial" panose="020B0604020202020204" pitchFamily="34" charset="0"/>
                <a:ea typeface="Roboto Medium" panose="02000000000000000000" pitchFamily="2" charset="0"/>
              </a:rPr>
              <a:t>reat everyone equally and fairly.</a:t>
            </a:r>
          </a:p>
          <a:p>
            <a:pPr lvl="0" eaLnBrk="1" hangingPunct="1">
              <a:buFont typeface="Wingdings" pitchFamily="2" charset="2"/>
              <a:buNone/>
              <a:defRPr/>
            </a:pPr>
            <a:endParaRPr lang="en-AU" sz="1600" b="0" dirty="0">
              <a:solidFill>
                <a:schemeClr val="tx1"/>
              </a:solidFill>
              <a:latin typeface="Arial" panose="020B0604020202020204" pitchFamily="34" charset="0"/>
              <a:ea typeface="Roboto Medium" panose="02000000000000000000" pitchFamily="2" charset="0"/>
            </a:endParaRPr>
          </a:p>
          <a:p>
            <a:pPr lvl="0" eaLnBrk="1" hangingPunct="1">
              <a:buFont typeface="Wingdings" pitchFamily="2" charset="2"/>
              <a:buNone/>
              <a:defRPr/>
            </a:pPr>
            <a:r>
              <a:rPr lang="en-AU" sz="3600" b="0" dirty="0">
                <a:solidFill>
                  <a:schemeClr val="tx1"/>
                </a:solidFill>
                <a:latin typeface="Arial" panose="020B0604020202020204" pitchFamily="34" charset="0"/>
                <a:ea typeface="Roboto Medium" panose="02000000000000000000" pitchFamily="2" charset="0"/>
              </a:rPr>
              <a:t>Today I will respect the rights of </a:t>
            </a:r>
            <a:r>
              <a:rPr lang="en-AU" sz="3600" b="0" dirty="0" smtClean="0">
                <a:solidFill>
                  <a:schemeClr val="tx1"/>
                </a:solidFill>
                <a:latin typeface="Arial" panose="020B0604020202020204" pitchFamily="34" charset="0"/>
                <a:ea typeface="Roboto Medium" panose="02000000000000000000" pitchFamily="2" charset="0"/>
              </a:rPr>
              <a:t>others.</a:t>
            </a:r>
            <a:endParaRPr lang="en-AU" sz="3600" b="0" dirty="0">
              <a:solidFill>
                <a:schemeClr val="tx1"/>
              </a:solidFill>
              <a:latin typeface="Arial" panose="020B0604020202020204" pitchFamily="34" charset="0"/>
              <a:ea typeface="Roboto Medium" panose="02000000000000000000" pitchFamily="2" charset="0"/>
            </a:endParaRPr>
          </a:p>
          <a:p>
            <a:pPr lvl="0" eaLnBrk="1" hangingPunct="1">
              <a:buFont typeface="Wingdings" pitchFamily="2" charset="2"/>
              <a:buNone/>
              <a:defRPr/>
            </a:pPr>
            <a:endParaRPr lang="en-AU" sz="1600" b="0" dirty="0">
              <a:solidFill>
                <a:schemeClr val="tx1"/>
              </a:solidFill>
              <a:latin typeface="Arial" panose="020B0604020202020204" pitchFamily="34" charset="0"/>
              <a:ea typeface="Roboto Medium" panose="02000000000000000000" pitchFamily="2" charset="0"/>
            </a:endParaRPr>
          </a:p>
          <a:p>
            <a:pPr lvl="0" eaLnBrk="1" hangingPunct="1">
              <a:buFont typeface="Wingdings" pitchFamily="2" charset="2"/>
              <a:buNone/>
              <a:defRPr/>
            </a:pPr>
            <a:r>
              <a:rPr lang="en-AU" sz="3600" b="0" dirty="0">
                <a:solidFill>
                  <a:schemeClr val="tx1"/>
                </a:solidFill>
                <a:latin typeface="Arial" panose="020B0604020202020204" pitchFamily="34" charset="0"/>
                <a:ea typeface="Roboto Medium" panose="02000000000000000000" pitchFamily="2" charset="0"/>
              </a:rPr>
              <a:t>Today I will be sensitive &amp; thoughtful to those around </a:t>
            </a:r>
            <a:r>
              <a:rPr lang="en-AU" sz="3600" b="0" dirty="0" smtClean="0">
                <a:solidFill>
                  <a:schemeClr val="tx1"/>
                </a:solidFill>
                <a:latin typeface="Arial" panose="020B0604020202020204" pitchFamily="34" charset="0"/>
                <a:ea typeface="Roboto Medium" panose="02000000000000000000" pitchFamily="2" charset="0"/>
              </a:rPr>
              <a:t>me.</a:t>
            </a:r>
            <a:endParaRPr lang="en-AU" sz="3600" b="0" dirty="0">
              <a:solidFill>
                <a:schemeClr val="tx1"/>
              </a:solidFill>
              <a:latin typeface="Arial" panose="020B0604020202020204" pitchFamily="34" charset="0"/>
              <a:ea typeface="Roboto Medium" panose="02000000000000000000" pitchFamily="2" charset="0"/>
            </a:endParaRPr>
          </a:p>
        </p:txBody>
      </p:sp>
    </p:spTree>
    <p:extLst>
      <p:ext uri="{BB962C8B-B14F-4D97-AF65-F5344CB8AC3E}">
        <p14:creationId xmlns:p14="http://schemas.microsoft.com/office/powerpoint/2010/main" val="67199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3"/>
          <p:cNvSpPr txBox="1">
            <a:spLocks/>
          </p:cNvSpPr>
          <p:nvPr/>
        </p:nvSpPr>
        <p:spPr>
          <a:xfrm>
            <a:off x="0" y="0"/>
            <a:ext cx="9144000" cy="6858000"/>
          </a:xfrm>
          <a:prstGeom prst="rect">
            <a:avLst/>
          </a:prstGeom>
          <a:blipFill>
            <a:blip r:embed="rId3"/>
            <a:stretch>
              <a:fillRect/>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3" name="Text Placeholder 2"/>
          <p:cNvSpPr>
            <a:spLocks noGrp="1"/>
          </p:cNvSpPr>
          <p:nvPr>
            <p:ph type="body" sz="quarter" idx="11"/>
          </p:nvPr>
        </p:nvSpPr>
        <p:spPr>
          <a:xfrm>
            <a:off x="5076056" y="6597352"/>
            <a:ext cx="3908130" cy="470845"/>
          </a:xfrm>
        </p:spPr>
        <p:txBody>
          <a:bodyPr/>
          <a:lstStyle/>
          <a:p>
            <a:r>
              <a:rPr lang="en-AU" dirty="0" smtClean="0"/>
              <a:t>Photo </a:t>
            </a:r>
            <a:r>
              <a:rPr lang="en-AU" dirty="0"/>
              <a:t>Credit: Danielle </a:t>
            </a:r>
            <a:r>
              <a:rPr lang="en-AU" dirty="0" err="1"/>
              <a:t>Lyonne</a:t>
            </a:r>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pic>
        <p:nvPicPr>
          <p:cNvPr id="2" name="Picture 1"/>
          <p:cNvPicPr>
            <a:picLocks noChangeAspect="1"/>
          </p:cNvPicPr>
          <p:nvPr/>
        </p:nvPicPr>
        <p:blipFill>
          <a:blip r:embed="rId4"/>
          <a:stretch>
            <a:fillRect/>
          </a:stretch>
        </p:blipFill>
        <p:spPr>
          <a:xfrm>
            <a:off x="683568" y="548680"/>
            <a:ext cx="7437765" cy="963251"/>
          </a:xfrm>
          <a:prstGeom prst="rect">
            <a:avLst/>
          </a:prstGeom>
        </p:spPr>
      </p:pic>
    </p:spTree>
    <p:extLst>
      <p:ext uri="{BB962C8B-B14F-4D97-AF65-F5344CB8AC3E}">
        <p14:creationId xmlns:p14="http://schemas.microsoft.com/office/powerpoint/2010/main" val="3384613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3515038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smtClean="0"/>
              <a:t>Photo </a:t>
            </a:r>
            <a:r>
              <a:rPr lang="en-AU" dirty="0"/>
              <a:t>Credit: Caritas Australia</a:t>
            </a:r>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4205286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5010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926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80736" y="980728"/>
            <a:ext cx="8333084" cy="4893647"/>
          </a:xfrm>
          <a:prstGeom prst="rect">
            <a:avLst/>
          </a:prstGeom>
          <a:noFill/>
        </p:spPr>
        <p:txBody>
          <a:bodyPr wrap="square" rtlCol="0">
            <a:spAutoFit/>
          </a:bodyPr>
          <a:lstStyle/>
          <a:p>
            <a:pPr lvl="0">
              <a:defRPr/>
            </a:pPr>
            <a:r>
              <a:rPr lang="en-AU" sz="3600" dirty="0" smtClean="0">
                <a:latin typeface="Arial" panose="020B0604020202020204" pitchFamily="34" charset="0"/>
                <a:ea typeface="Roboto Medium" panose="02000000000000000000" pitchFamily="2" charset="0"/>
                <a:cs typeface="Tahoma" pitchFamily="34" charset="0"/>
              </a:rPr>
              <a:t>Today I will </a:t>
            </a:r>
            <a:r>
              <a:rPr lang="en-AU" sz="3600" dirty="0" smtClean="0">
                <a:latin typeface="Arial" panose="020B0604020202020204" pitchFamily="34" charset="0"/>
                <a:ea typeface="Roboto Medium" panose="02000000000000000000" pitchFamily="2" charset="0"/>
              </a:rPr>
              <a:t>see people, not skin colour, race or clothes labels.</a:t>
            </a:r>
          </a:p>
          <a:p>
            <a:pPr lvl="0">
              <a:defRPr/>
            </a:pPr>
            <a:endParaRPr lang="en-AU" sz="1600" dirty="0" smtClean="0">
              <a:latin typeface="Arial" panose="020B0604020202020204" pitchFamily="34" charset="0"/>
              <a:ea typeface="Roboto Medium" panose="02000000000000000000" pitchFamily="2" charset="0"/>
            </a:endParaRPr>
          </a:p>
          <a:p>
            <a:pPr lvl="0">
              <a:defRPr/>
            </a:pPr>
            <a:endParaRPr lang="en-AU" sz="1600" dirty="0" smtClean="0">
              <a:latin typeface="Arial" panose="020B0604020202020204" pitchFamily="34" charset="0"/>
              <a:ea typeface="Roboto Medium" panose="02000000000000000000" pitchFamily="2" charset="0"/>
            </a:endParaRPr>
          </a:p>
          <a:p>
            <a:pPr lvl="0">
              <a:defRPr/>
            </a:pPr>
            <a:endParaRPr lang="en-AU" sz="1600" dirty="0" smtClean="0">
              <a:latin typeface="Arial" panose="020B0604020202020204" pitchFamily="34" charset="0"/>
              <a:ea typeface="Roboto Medium" panose="02000000000000000000" pitchFamily="2" charset="0"/>
            </a:endParaRPr>
          </a:p>
          <a:p>
            <a:pPr lvl="0">
              <a:defRPr/>
            </a:pPr>
            <a:r>
              <a:rPr lang="en-AU" sz="3600" dirty="0" smtClean="0">
                <a:latin typeface="Arial" panose="020B0604020202020204" pitchFamily="34" charset="0"/>
                <a:ea typeface="Roboto Medium" panose="02000000000000000000" pitchFamily="2" charset="0"/>
              </a:rPr>
              <a:t>Today I will accept that everybody is unique and special. </a:t>
            </a:r>
          </a:p>
          <a:p>
            <a:pPr lvl="0">
              <a:defRPr/>
            </a:pPr>
            <a:endParaRPr lang="en-AU" sz="1600" dirty="0" smtClean="0">
              <a:latin typeface="Arial" panose="020B0604020202020204" pitchFamily="34" charset="0"/>
              <a:ea typeface="Roboto Medium" panose="02000000000000000000" pitchFamily="2" charset="0"/>
            </a:endParaRPr>
          </a:p>
          <a:p>
            <a:pPr lvl="0">
              <a:defRPr/>
            </a:pPr>
            <a:endParaRPr lang="en-AU" sz="1600" dirty="0" smtClean="0">
              <a:latin typeface="Arial" panose="020B0604020202020204" pitchFamily="34" charset="0"/>
              <a:ea typeface="Roboto Medium" panose="02000000000000000000" pitchFamily="2" charset="0"/>
            </a:endParaRPr>
          </a:p>
          <a:p>
            <a:pPr lvl="0">
              <a:defRPr/>
            </a:pPr>
            <a:endParaRPr lang="en-AU" sz="1600" dirty="0" smtClean="0">
              <a:latin typeface="Arial" panose="020B0604020202020204" pitchFamily="34" charset="0"/>
              <a:ea typeface="Roboto Medium" panose="02000000000000000000" pitchFamily="2" charset="0"/>
            </a:endParaRPr>
          </a:p>
          <a:p>
            <a:pPr lvl="0">
              <a:defRPr/>
            </a:pPr>
            <a:r>
              <a:rPr lang="en-AU" sz="3600" dirty="0" smtClean="0">
                <a:latin typeface="Arial" panose="020B0604020202020204" pitchFamily="34" charset="0"/>
                <a:ea typeface="Roboto Medium" panose="02000000000000000000" pitchFamily="2" charset="0"/>
              </a:rPr>
              <a:t>Today </a:t>
            </a:r>
            <a:r>
              <a:rPr lang="en-AU" sz="3600" dirty="0">
                <a:latin typeface="Arial" panose="020B0604020202020204" pitchFamily="34" charset="0"/>
                <a:ea typeface="Roboto Medium" panose="02000000000000000000" pitchFamily="2" charset="0"/>
              </a:rPr>
              <a:t>I will talk to someone I don’t usually talk to</a:t>
            </a:r>
            <a:r>
              <a:rPr lang="en-AU" sz="3600" dirty="0" smtClean="0">
                <a:latin typeface="Arial" panose="020B0604020202020204" pitchFamily="34" charset="0"/>
                <a:ea typeface="Roboto Medium" panose="02000000000000000000" pitchFamily="2" charset="0"/>
              </a:rPr>
              <a:t>.</a:t>
            </a:r>
            <a:endParaRPr lang="en-AU" sz="3600" dirty="0">
              <a:latin typeface="Arial" panose="020B0604020202020204" pitchFamily="34" charset="0"/>
              <a:ea typeface="Roboto Medium" panose="02000000000000000000" pitchFamily="2" charset="0"/>
            </a:endParaRPr>
          </a:p>
        </p:txBody>
      </p:sp>
    </p:spTree>
    <p:extLst>
      <p:ext uri="{BB962C8B-B14F-4D97-AF65-F5344CB8AC3E}">
        <p14:creationId xmlns:p14="http://schemas.microsoft.com/office/powerpoint/2010/main" val="1829090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3626" y="548680"/>
            <a:ext cx="7956748" cy="6555641"/>
          </a:xfrm>
          <a:prstGeom prst="rect">
            <a:avLst/>
          </a:prstGeom>
          <a:noFill/>
        </p:spPr>
        <p:txBody>
          <a:bodyPr wrap="square" rtlCol="0">
            <a:spAutoFit/>
          </a:bodyPr>
          <a:lstStyle/>
          <a:p>
            <a:pPr lvl="0">
              <a:buClr>
                <a:schemeClr val="bg1"/>
              </a:buClr>
              <a:defRPr/>
            </a:pPr>
            <a:r>
              <a:rPr lang="en-AU" sz="3600" dirty="0">
                <a:latin typeface="Arial" panose="020B0604020202020204" pitchFamily="34" charset="0"/>
                <a:ea typeface="Roboto Medium" panose="02000000000000000000" pitchFamily="2" charset="0"/>
                <a:cs typeface="Tahoma" pitchFamily="34" charset="0"/>
              </a:rPr>
              <a:t>Today I won’t s</a:t>
            </a:r>
            <a:r>
              <a:rPr lang="en-AU" sz="3600" dirty="0">
                <a:latin typeface="Arial" panose="020B0604020202020204" pitchFamily="34" charset="0"/>
                <a:ea typeface="Roboto Medium" panose="02000000000000000000" pitchFamily="2" charset="0"/>
              </a:rPr>
              <a:t>hut out someone because they don’t fit with my group</a:t>
            </a:r>
            <a:r>
              <a:rPr lang="en-AU" sz="3600" dirty="0" smtClean="0">
                <a:latin typeface="Arial" panose="020B0604020202020204" pitchFamily="34" charset="0"/>
                <a:ea typeface="Roboto Medium" panose="02000000000000000000" pitchFamily="2" charset="0"/>
              </a:rPr>
              <a:t>.</a:t>
            </a:r>
          </a:p>
          <a:p>
            <a:pPr lvl="0">
              <a:buClr>
                <a:schemeClr val="bg1"/>
              </a:buClr>
              <a:defRPr/>
            </a:pPr>
            <a:endParaRPr lang="en-AU" sz="1600" dirty="0" smtClean="0">
              <a:latin typeface="Arial" panose="020B0604020202020204" pitchFamily="34" charset="0"/>
              <a:ea typeface="Roboto Medium" panose="02000000000000000000" pitchFamily="2" charset="0"/>
            </a:endParaRPr>
          </a:p>
          <a:p>
            <a:pPr lvl="0">
              <a:buClr>
                <a:schemeClr val="bg1"/>
              </a:buClr>
              <a:defRPr/>
            </a:pPr>
            <a:endParaRPr lang="en-AU" sz="1600" dirty="0">
              <a:latin typeface="Arial" panose="020B0604020202020204" pitchFamily="34" charset="0"/>
              <a:ea typeface="Roboto Medium" panose="02000000000000000000" pitchFamily="2" charset="0"/>
            </a:endParaRPr>
          </a:p>
          <a:p>
            <a:pPr lvl="0">
              <a:buClr>
                <a:schemeClr val="bg1"/>
              </a:buClr>
              <a:defRPr/>
            </a:pPr>
            <a:r>
              <a:rPr lang="en-AU" sz="3600" dirty="0">
                <a:latin typeface="Arial" panose="020B0604020202020204" pitchFamily="34" charset="0"/>
                <a:ea typeface="Roboto Medium" panose="02000000000000000000" pitchFamily="2" charset="0"/>
              </a:rPr>
              <a:t>Today I won’t laugh at racist jokes</a:t>
            </a:r>
            <a:r>
              <a:rPr lang="en-AU" sz="3600" dirty="0" smtClean="0">
                <a:latin typeface="Arial" panose="020B0604020202020204" pitchFamily="34" charset="0"/>
                <a:ea typeface="Roboto Medium" panose="02000000000000000000" pitchFamily="2" charset="0"/>
              </a:rPr>
              <a:t>.</a:t>
            </a:r>
          </a:p>
          <a:p>
            <a:pPr lvl="0">
              <a:buClr>
                <a:schemeClr val="bg1"/>
              </a:buClr>
              <a:defRPr/>
            </a:pPr>
            <a:endParaRPr lang="en-AU" sz="1600" dirty="0" smtClean="0">
              <a:latin typeface="Arial" panose="020B0604020202020204" pitchFamily="34" charset="0"/>
              <a:ea typeface="Roboto Medium" panose="02000000000000000000" pitchFamily="2" charset="0"/>
            </a:endParaRPr>
          </a:p>
          <a:p>
            <a:pPr lvl="0">
              <a:buClr>
                <a:schemeClr val="bg1"/>
              </a:buClr>
              <a:defRPr/>
            </a:pPr>
            <a:endParaRPr lang="en-AU" sz="1600" dirty="0">
              <a:latin typeface="Arial" panose="020B0604020202020204" pitchFamily="34" charset="0"/>
              <a:ea typeface="Roboto Medium" panose="02000000000000000000" pitchFamily="2" charset="0"/>
            </a:endParaRPr>
          </a:p>
          <a:p>
            <a:pPr>
              <a:buClr>
                <a:schemeClr val="bg1"/>
              </a:buClr>
              <a:defRPr/>
            </a:pPr>
            <a:r>
              <a:rPr lang="en-AU" sz="3600" dirty="0">
                <a:latin typeface="Arial" panose="020B0604020202020204" pitchFamily="34" charset="0"/>
                <a:ea typeface="Roboto Medium" panose="02000000000000000000" pitchFamily="2" charset="0"/>
              </a:rPr>
              <a:t>Today I won’t make fun of someone who cannot speak English. </a:t>
            </a:r>
            <a:endParaRPr lang="en-AU" sz="3600" dirty="0" smtClean="0">
              <a:latin typeface="Arial" panose="020B0604020202020204" pitchFamily="34" charset="0"/>
              <a:ea typeface="Roboto Medium" panose="02000000000000000000" pitchFamily="2" charset="0"/>
            </a:endParaRPr>
          </a:p>
          <a:p>
            <a:pPr>
              <a:buClr>
                <a:schemeClr val="bg1"/>
              </a:buClr>
              <a:defRPr/>
            </a:pPr>
            <a:endParaRPr lang="en-AU" sz="1600" dirty="0" smtClean="0">
              <a:latin typeface="Arial" panose="020B0604020202020204" pitchFamily="34" charset="0"/>
              <a:ea typeface="Roboto Medium" panose="02000000000000000000" pitchFamily="2" charset="0"/>
            </a:endParaRPr>
          </a:p>
          <a:p>
            <a:pPr>
              <a:buClr>
                <a:schemeClr val="bg1"/>
              </a:buClr>
              <a:defRPr/>
            </a:pPr>
            <a:r>
              <a:rPr lang="en-AU" sz="1600" dirty="0" smtClean="0">
                <a:latin typeface="Arial" panose="020B0604020202020204" pitchFamily="34" charset="0"/>
                <a:ea typeface="Roboto Medium" panose="02000000000000000000" pitchFamily="2" charset="0"/>
              </a:rPr>
              <a:t/>
            </a:r>
            <a:br>
              <a:rPr lang="en-AU" sz="1600" dirty="0" smtClean="0">
                <a:latin typeface="Arial" panose="020B0604020202020204" pitchFamily="34" charset="0"/>
                <a:ea typeface="Roboto Medium" panose="02000000000000000000" pitchFamily="2" charset="0"/>
              </a:rPr>
            </a:br>
            <a:r>
              <a:rPr lang="en-AU" sz="3600" dirty="0">
                <a:latin typeface="Arial" panose="020B0604020202020204" pitchFamily="34" charset="0"/>
                <a:ea typeface="Roboto Medium" panose="02000000000000000000" pitchFamily="2" charset="0"/>
                <a:cs typeface="Tahoma" pitchFamily="34" charset="0"/>
              </a:rPr>
              <a:t>Today I won’t b</a:t>
            </a:r>
            <a:r>
              <a:rPr lang="en-AU" sz="3600" dirty="0">
                <a:latin typeface="Arial" panose="020B0604020202020204" pitchFamily="34" charset="0"/>
                <a:ea typeface="Roboto Medium" panose="02000000000000000000" pitchFamily="2" charset="0"/>
              </a:rPr>
              <a:t>e condescending &amp; patronising towards others.</a:t>
            </a:r>
          </a:p>
          <a:p>
            <a:pPr lvl="0">
              <a:buClr>
                <a:schemeClr val="bg1"/>
              </a:buClr>
              <a:defRPr/>
            </a:pPr>
            <a:endParaRPr lang="en-AU" sz="3600" dirty="0">
              <a:latin typeface="Arial" panose="020B0604020202020204" pitchFamily="34" charset="0"/>
              <a:ea typeface="Roboto Medium" panose="02000000000000000000" pitchFamily="2" charset="0"/>
            </a:endParaRPr>
          </a:p>
          <a:p>
            <a:pPr lvl="0">
              <a:defRPr/>
            </a:pPr>
            <a:endParaRPr lang="en-AU" sz="3600" dirty="0">
              <a:latin typeface="Arial" panose="020B0604020202020204" pitchFamily="34" charset="0"/>
              <a:ea typeface="Roboto Medium" panose="02000000000000000000" pitchFamily="2" charset="0"/>
            </a:endParaRPr>
          </a:p>
        </p:txBody>
      </p:sp>
    </p:spTree>
    <p:extLst>
      <p:ext uri="{BB962C8B-B14F-4D97-AF65-F5344CB8AC3E}">
        <p14:creationId xmlns:p14="http://schemas.microsoft.com/office/powerpoint/2010/main" val="473516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3626" y="476672"/>
            <a:ext cx="7956748" cy="5816977"/>
          </a:xfrm>
          <a:prstGeom prst="rect">
            <a:avLst/>
          </a:prstGeom>
          <a:noFill/>
        </p:spPr>
        <p:txBody>
          <a:bodyPr wrap="square" rtlCol="0">
            <a:spAutoFit/>
          </a:bodyPr>
          <a:lstStyle/>
          <a:p>
            <a:pPr lvl="0">
              <a:buClr>
                <a:schemeClr val="bg1"/>
              </a:buClr>
              <a:defRPr/>
            </a:pPr>
            <a:endParaRPr lang="en-AU" sz="1600" dirty="0">
              <a:latin typeface="Arial" panose="020B0604020202020204" pitchFamily="34" charset="0"/>
              <a:ea typeface="Roboto Medium" panose="02000000000000000000" pitchFamily="2" charset="0"/>
            </a:endParaRPr>
          </a:p>
          <a:p>
            <a:pPr lvl="0">
              <a:buClr>
                <a:schemeClr val="bg1"/>
              </a:buClr>
              <a:defRPr/>
            </a:pPr>
            <a:r>
              <a:rPr lang="en-AU" sz="3600" dirty="0">
                <a:latin typeface="Arial" panose="020B0604020202020204" pitchFamily="34" charset="0"/>
                <a:ea typeface="Roboto Medium" panose="02000000000000000000" pitchFamily="2" charset="0"/>
              </a:rPr>
              <a:t>Today I won’t judge someone on how they look</a:t>
            </a:r>
            <a:r>
              <a:rPr lang="en-AU" sz="3600" dirty="0" smtClean="0">
                <a:latin typeface="Arial" panose="020B0604020202020204" pitchFamily="34" charset="0"/>
                <a:ea typeface="Roboto Medium" panose="02000000000000000000" pitchFamily="2" charset="0"/>
              </a:rPr>
              <a:t>.</a:t>
            </a:r>
          </a:p>
          <a:p>
            <a:pPr lvl="0">
              <a:buClr>
                <a:schemeClr val="bg1"/>
              </a:buClr>
              <a:defRPr/>
            </a:pPr>
            <a:endParaRPr lang="en-AU" sz="1600" dirty="0">
              <a:latin typeface="Arial" panose="020B0604020202020204" pitchFamily="34" charset="0"/>
              <a:ea typeface="Roboto Medium" panose="02000000000000000000" pitchFamily="2" charset="0"/>
            </a:endParaRPr>
          </a:p>
          <a:p>
            <a:pPr lvl="0">
              <a:buClr>
                <a:schemeClr val="bg1"/>
              </a:buClr>
              <a:defRPr/>
            </a:pPr>
            <a:r>
              <a:rPr lang="en-AU" sz="3600" dirty="0">
                <a:latin typeface="Arial" panose="020B0604020202020204" pitchFamily="34" charset="0"/>
                <a:ea typeface="Roboto Medium" panose="02000000000000000000" pitchFamily="2" charset="0"/>
              </a:rPr>
              <a:t>Today I won’t start a sentence with “I’m not racist but . . . </a:t>
            </a:r>
            <a:r>
              <a:rPr lang="en-AU" sz="3600" dirty="0" smtClean="0">
                <a:latin typeface="Arial" panose="020B0604020202020204" pitchFamily="34" charset="0"/>
                <a:ea typeface="Roboto Medium" panose="02000000000000000000" pitchFamily="2" charset="0"/>
              </a:rPr>
              <a:t>“</a:t>
            </a:r>
          </a:p>
          <a:p>
            <a:pPr lvl="0">
              <a:buClr>
                <a:schemeClr val="bg1"/>
              </a:buClr>
              <a:defRPr/>
            </a:pPr>
            <a:endParaRPr lang="en-AU" sz="3600" dirty="0" smtClean="0">
              <a:latin typeface="Arial" panose="020B0604020202020204" pitchFamily="34" charset="0"/>
              <a:ea typeface="Roboto Medium" panose="02000000000000000000" pitchFamily="2" charset="0"/>
            </a:endParaRPr>
          </a:p>
          <a:p>
            <a:pPr lvl="0">
              <a:buClr>
                <a:schemeClr val="bg1"/>
              </a:buClr>
              <a:defRPr/>
            </a:pPr>
            <a:endParaRPr lang="en-AU" sz="3600" dirty="0">
              <a:latin typeface="Arial" panose="020B0604020202020204" pitchFamily="34" charset="0"/>
              <a:ea typeface="Roboto Medium" panose="02000000000000000000" pitchFamily="2" charset="0"/>
            </a:endParaRPr>
          </a:p>
          <a:p>
            <a:pPr lvl="0" algn="ctr">
              <a:defRPr/>
            </a:pPr>
            <a:endParaRPr lang="en-AU" sz="1600" dirty="0">
              <a:latin typeface="Arial" panose="020B0604020202020204" pitchFamily="34" charset="0"/>
              <a:ea typeface="Roboto Medium" panose="02000000000000000000" pitchFamily="2" charset="0"/>
            </a:endParaRPr>
          </a:p>
          <a:p>
            <a:pPr lvl="0" algn="ctr">
              <a:defRPr/>
            </a:pPr>
            <a:r>
              <a:rPr lang="en-AU" sz="3600" dirty="0">
                <a:latin typeface="Arial" panose="020B0604020202020204" pitchFamily="34" charset="0"/>
                <a:ea typeface="Roboto Medium" panose="02000000000000000000" pitchFamily="2" charset="0"/>
              </a:rPr>
              <a:t>Today I will speak out against racism, discrimination &amp; injustice.</a:t>
            </a:r>
          </a:p>
          <a:p>
            <a:pPr lvl="0">
              <a:buClr>
                <a:schemeClr val="bg1"/>
              </a:buClr>
              <a:defRPr/>
            </a:pPr>
            <a:endParaRPr lang="en-AU" sz="3600" dirty="0">
              <a:latin typeface="Arial" panose="020B0604020202020204" pitchFamily="34" charset="0"/>
              <a:ea typeface="Roboto Medium" panose="02000000000000000000" pitchFamily="2" charset="0"/>
            </a:endParaRPr>
          </a:p>
        </p:txBody>
      </p:sp>
    </p:spTree>
    <p:extLst>
      <p:ext uri="{BB962C8B-B14F-4D97-AF65-F5344CB8AC3E}">
        <p14:creationId xmlns:p14="http://schemas.microsoft.com/office/powerpoint/2010/main" val="305250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27784" y="2420888"/>
            <a:ext cx="3987130" cy="1847248"/>
          </a:xfrm>
          <a:prstGeom prst="rect">
            <a:avLst/>
          </a:prstGeom>
        </p:spPr>
      </p:pic>
    </p:spTree>
    <p:extLst>
      <p:ext uri="{BB962C8B-B14F-4D97-AF65-F5344CB8AC3E}">
        <p14:creationId xmlns:p14="http://schemas.microsoft.com/office/powerpoint/2010/main" val="3657689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smtClean="0"/>
              <a:t>Photo credit: Peter </a:t>
            </a:r>
            <a:r>
              <a:rPr lang="en-AU" dirty="0" err="1"/>
              <a:t>Solness</a:t>
            </a:r>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1476732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97" y="-297"/>
            <a:ext cx="9144793" cy="6858594"/>
          </a:xfrm>
          <a:prstGeom prst="rect">
            <a:avLst/>
          </a:prstGeom>
        </p:spPr>
      </p:pic>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spTree>
    <p:extLst>
      <p:ext uri="{BB962C8B-B14F-4D97-AF65-F5344CB8AC3E}">
        <p14:creationId xmlns:p14="http://schemas.microsoft.com/office/powerpoint/2010/main" val="3195260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3"/>
          <p:cNvSpPr txBox="1">
            <a:spLocks/>
          </p:cNvSpPr>
          <p:nvPr/>
        </p:nvSpPr>
        <p:spPr>
          <a:xfrm>
            <a:off x="0" y="0"/>
            <a:ext cx="9144000" cy="6858000"/>
          </a:xfrm>
          <a:prstGeom prst="rect">
            <a:avLst/>
          </a:prstGeom>
          <a:blipFill>
            <a:blip r:embed="rId3"/>
            <a:srcRect/>
            <a:stretch>
              <a:fillRect l="-6250" r="-6250"/>
            </a:stretch>
          </a:blipFill>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  </a:t>
            </a:r>
            <a:endParaRPr lang="en-US" dirty="0"/>
          </a:p>
        </p:txBody>
      </p:sp>
      <p:sp>
        <p:nvSpPr>
          <p:cNvPr id="3" name="Text Placeholder 2"/>
          <p:cNvSpPr>
            <a:spLocks noGrp="1"/>
          </p:cNvSpPr>
          <p:nvPr>
            <p:ph type="body" sz="quarter" idx="11"/>
          </p:nvPr>
        </p:nvSpPr>
        <p:spPr>
          <a:xfrm>
            <a:off x="5076056" y="6597352"/>
            <a:ext cx="3908130" cy="470845"/>
          </a:xfrm>
        </p:spPr>
        <p:txBody>
          <a:bodyPr/>
          <a:lstStyle/>
          <a:p>
            <a:r>
              <a:rPr lang="en-AU" dirty="0"/>
              <a:t>Photo Credit: Caritas Australia</a:t>
            </a:r>
          </a:p>
          <a:p>
            <a:endParaRPr lang="en-AU" dirty="0"/>
          </a:p>
        </p:txBody>
      </p:sp>
      <p:sp>
        <p:nvSpPr>
          <p:cNvPr id="5" name="Rectangle 4"/>
          <p:cNvSpPr/>
          <p:nvPr/>
        </p:nvSpPr>
        <p:spPr bwMode="auto">
          <a:xfrm>
            <a:off x="270000" y="270000"/>
            <a:ext cx="8604000" cy="6318000"/>
          </a:xfrm>
          <a:prstGeom prst="rect">
            <a:avLst/>
          </a:prstGeom>
          <a:noFill/>
          <a:ln w="25400">
            <a:solidFill>
              <a:schemeClr val="bg1"/>
            </a:solidFill>
          </a:ln>
          <a:effectLst/>
        </p:spPr>
        <p:txBody>
          <a:bodyPr wrap="none" rtlCol="0" anchor="ctr"/>
          <a:lstStyle/>
          <a:p>
            <a:pPr algn="ctr"/>
            <a:endParaRPr lang="en-US"/>
          </a:p>
        </p:txBody>
      </p:sp>
      <p:pic>
        <p:nvPicPr>
          <p:cNvPr id="4" name="Picture 3"/>
          <p:cNvPicPr>
            <a:picLocks noChangeAspect="1"/>
          </p:cNvPicPr>
          <p:nvPr/>
        </p:nvPicPr>
        <p:blipFill>
          <a:blip r:embed="rId4"/>
          <a:stretch>
            <a:fillRect/>
          </a:stretch>
        </p:blipFill>
        <p:spPr>
          <a:xfrm>
            <a:off x="611560" y="5538978"/>
            <a:ext cx="7815749" cy="969348"/>
          </a:xfrm>
          <a:prstGeom prst="rect">
            <a:avLst/>
          </a:prstGeom>
        </p:spPr>
      </p:pic>
    </p:spTree>
    <p:extLst>
      <p:ext uri="{BB962C8B-B14F-4D97-AF65-F5344CB8AC3E}">
        <p14:creationId xmlns:p14="http://schemas.microsoft.com/office/powerpoint/2010/main" val="804366457"/>
      </p:ext>
    </p:extLst>
  </p:cSld>
  <p:clrMapOvr>
    <a:masterClrMapping/>
  </p:clrMapOvr>
</p:sld>
</file>

<file path=ppt/theme/theme1.xml><?xml version="1.0" encoding="utf-8"?>
<a:theme xmlns:a="http://schemas.openxmlformats.org/drawingml/2006/main" name="CA1602 Caritas Master PPT presesntation 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a:noFill/>
        </a:ln>
        <a:effectLst/>
      </a:spPr>
      <a:bodyPr wrap="none" anchor="ctr"/>
      <a:lstStyle>
        <a:defPPr>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B767A26C87A8429349E100999E60C0" ma:contentTypeVersion="7" ma:contentTypeDescription="Create a new document." ma:contentTypeScope="" ma:versionID="40723d38cd10320af5fa5f67bb8bd578">
  <xsd:schema xmlns:xsd="http://www.w3.org/2001/XMLSchema" xmlns:xs="http://www.w3.org/2001/XMLSchema" xmlns:p="http://schemas.microsoft.com/office/2006/metadata/properties" xmlns:ns2="e628dbc2-5780-4aa6-b59e-b4a165ad8118" xmlns:ns3="041f561b-787a-4331-b8c2-4f8b42e141f3" targetNamespace="http://schemas.microsoft.com/office/2006/metadata/properties" ma:root="true" ma:fieldsID="04e68461d7bccf0d00d2c3bec6b3d964" ns2:_="" ns3:_="">
    <xsd:import namespace="e628dbc2-5780-4aa6-b59e-b4a165ad8118"/>
    <xsd:import namespace="041f561b-787a-4331-b8c2-4f8b42e141f3"/>
    <xsd:element name="properties">
      <xsd:complexType>
        <xsd:sequence>
          <xsd:element name="documentManagement">
            <xsd:complexType>
              <xsd:all>
                <xsd:element ref="ns2:_dlc_DocId" minOccurs="0"/>
                <xsd:element ref="ns2:_dlc_DocIdUrl" minOccurs="0"/>
                <xsd:element ref="ns2:_dlc_DocIdPersistId" minOccurs="0"/>
                <xsd:element ref="ns3:Audience" minOccurs="0"/>
                <xsd:element ref="ns3:Topic" minOccurs="0"/>
                <xsd:element ref="ns3:Resource_x0020_Type"/>
                <xsd:element ref="ns3:Document_x0020_Status"/>
                <xsd:element ref="ns3:Used_x0020_for" minOccurs="0"/>
                <xsd:element ref="ns3:Calendar_x0020_Year" minOccurs="0"/>
                <xsd:element ref="ns3: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28dbc2-5780-4aa6-b59e-b4a165ad8118"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41f561b-787a-4331-b8c2-4f8b42e141f3" elementFormDefault="qualified">
    <xsd:import namespace="http://schemas.microsoft.com/office/2006/documentManagement/types"/>
    <xsd:import namespace="http://schemas.microsoft.com/office/infopath/2007/PartnerControls"/>
    <xsd:element name="Audience" ma:index="11" nillable="true" ma:displayName="Audience" ma:default="Lower Primary" ma:description="" ma:internalName="Audience" ma:requiredMultiChoice="true">
      <xsd:complexType>
        <xsd:complexContent>
          <xsd:extension base="dms:MultiChoice">
            <xsd:sequence>
              <xsd:element name="Value" maxOccurs="unbounded" minOccurs="0" nillable="true">
                <xsd:simpleType>
                  <xsd:restriction base="dms:Choice">
                    <xsd:enumeration value="Lower Primary"/>
                    <xsd:enumeration value="Middle Primary"/>
                    <xsd:enumeration value="Upper Primary"/>
                    <xsd:enumeration value="Lower Secondary"/>
                    <xsd:enumeration value="Middle Secondary"/>
                    <xsd:enumeration value="Senior Secondary"/>
                    <xsd:enumeration value="Teacher"/>
                    <xsd:enumeration value="Tertiary"/>
                    <xsd:enumeration value="Parish"/>
                    <xsd:enumeration value="Other"/>
                  </xsd:restriction>
                </xsd:simpleType>
              </xsd:element>
            </xsd:sequence>
          </xsd:extension>
        </xsd:complexContent>
      </xsd:complexType>
    </xsd:element>
    <xsd:element name="Topic" ma:index="12" nillable="true" ma:displayName="Topic" ma:default="Caritas Introduction" ma:description="" ma:internalName="Topic" ma:requiredMultiChoice="true">
      <xsd:complexType>
        <xsd:complexContent>
          <xsd:extension base="dms:MultiChoice">
            <xsd:sequence>
              <xsd:element name="Value" maxOccurs="unbounded" minOccurs="0" nillable="true">
                <xsd:simpleType>
                  <xsd:restriction base="dms:Choice">
                    <xsd:enumeration value="Be More/Romero"/>
                    <xsd:enumeration value="Caritas Introduction"/>
                    <xsd:enumeration value="Catholic Social Teaching"/>
                    <xsd:enumeration value="Charity to Justice"/>
                    <xsd:enumeration value="Disability"/>
                    <xsd:enumeration value="Disaster Risk Reduction"/>
                    <xsd:enumeration value="Education"/>
                    <xsd:enumeration value="Environment/Climate"/>
                    <xsd:enumeration value="Emergencies"/>
                    <xsd:enumeration value="Fair Trade"/>
                    <xsd:enumeration value="Food Security &amp; Agriculture"/>
                    <xsd:enumeration value="Health and HIV/AIDS"/>
                    <xsd:enumeration value="Human Rights"/>
                    <xsd:enumeration value="Indigenous Peoples"/>
                    <xsd:enumeration value="Leadership"/>
                    <xsd:enumeration value="MDGs"/>
                    <xsd:enumeration value="Peace"/>
                    <xsd:enumeration value="Poverty, Aid and Development"/>
                    <xsd:enumeration value="Project Compassion"/>
                    <xsd:enumeration value="Refugees"/>
                    <xsd:enumeration value="Water &amp; Sanitation"/>
                    <xsd:enumeration value="SDGs"/>
                    <xsd:enumeration value="Women"/>
                    <xsd:enumeration value="Other"/>
                  </xsd:restriction>
                </xsd:simpleType>
              </xsd:element>
            </xsd:sequence>
          </xsd:extension>
        </xsd:complexContent>
      </xsd:complexType>
    </xsd:element>
    <xsd:element name="Resource_x0020_Type" ma:index="13" ma:displayName="Resource Type" ma:default="Learning Experience" ma:description="" ma:format="Dropdown" ma:internalName="Resource_x0020_Type">
      <xsd:simpleType>
        <xsd:restriction base="dms:Choice">
          <xsd:enumeration value="Design elements"/>
          <xsd:enumeration value="Lesson"/>
          <xsd:enumeration value="Learning Experience"/>
          <xsd:enumeration value="Planning docs"/>
          <xsd:enumeration value="Prayer/Reflection"/>
          <xsd:enumeration value="Promotional material"/>
          <xsd:enumeration value="PowerPoint"/>
          <xsd:enumeration value="Multi-media"/>
          <xsd:enumeration value="Quiz"/>
          <xsd:enumeration value="Poster"/>
          <xsd:enumeration value="Game"/>
          <xsd:enumeration value="Fact Sheet/Infographic"/>
          <xsd:enumeration value="Case Study"/>
          <xsd:enumeration value="Fundraising"/>
          <xsd:enumeration value="Worksheet"/>
          <xsd:enumeration value="Other"/>
        </xsd:restriction>
      </xsd:simpleType>
    </xsd:element>
    <xsd:element name="Document_x0020_Status" ma:index="14" ma:displayName="Document Status" ma:default="Draft" ma:description="" ma:format="Dropdown" ma:internalName="Document_x0020_Status">
      <xsd:simpleType>
        <xsd:restriction base="dms:Choice">
          <xsd:enumeration value="Draft"/>
          <xsd:enumeration value="Working Doc"/>
          <xsd:enumeration value="Pending Approval"/>
          <xsd:enumeration value="Approved for team only"/>
          <xsd:enumeration value="Approved for use within CA"/>
          <xsd:enumeration value="Approved for use outside CA"/>
          <xsd:enumeration value="Embargoed"/>
          <xsd:enumeration value="Expired"/>
          <xsd:enumeration value="Other"/>
        </xsd:restriction>
      </xsd:simpleType>
    </xsd:element>
    <xsd:element name="Used_x0020_for" ma:index="15" nillable="true" ma:displayName="Used for" ma:default="Advent" ma:description="" ma:internalName="Used_x0020_for">
      <xsd:complexType>
        <xsd:complexContent>
          <xsd:extension base="dms:MultiChoice">
            <xsd:sequence>
              <xsd:element name="Value" maxOccurs="unbounded" minOccurs="0" nillable="true">
                <xsd:simpleType>
                  <xsd:restriction base="dms:Choice">
                    <xsd:enumeration value="Just Leadership Day"/>
                    <xsd:enumeration value="Immersion"/>
                    <xsd:enumeration value="Teacher PD"/>
                    <xsd:enumeration value="Tertiary"/>
                    <xsd:enumeration value="Food for All"/>
                    <xsd:enumeration value="AACES"/>
                    <xsd:enumeration value="Advent"/>
                    <xsd:enumeration value="CST"/>
                    <xsd:enumeration value="Just visiting?"/>
                  </xsd:restriction>
                </xsd:simpleType>
              </xsd:element>
            </xsd:sequence>
          </xsd:extension>
        </xsd:complexContent>
      </xsd:complexType>
    </xsd:element>
    <xsd:element name="Calendar_x0020_Year" ma:index="16" nillable="true" ma:displayName="Calendar Year" ma:default="2013" ma:format="Dropdown" ma:internalName="Calendar_x0020_Year">
      <xsd:simpleType>
        <xsd:restriction base="dms:Choice">
          <xsd:enumeration value="2010"/>
          <xsd:enumeration value="2011"/>
          <xsd:enumeration value="2012"/>
          <xsd:enumeration value="2013"/>
          <xsd:enumeration value="2014"/>
          <xsd:enumeration value="2015"/>
          <xsd:enumeration value="2016"/>
          <xsd:enumeration value="2017"/>
          <xsd:enumeration value="2018"/>
        </xsd:restriction>
      </xsd:simpleType>
    </xsd:element>
    <xsd:element name="Description0" ma:index="17" nillable="true" ma:displayName="Description" ma:description="A short description about the resource."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Description0 xmlns="041f561b-787a-4331-b8c2-4f8b42e141f3">This PPT accompanies the Sorry Day Prayer Service PDF</Description0>
    <Document_x0020_Status xmlns="041f561b-787a-4331-b8c2-4f8b42e141f3">Approved for use outside CA</Document_x0020_Status>
    <Used_x0020_for xmlns="041f561b-787a-4331-b8c2-4f8b42e141f3"/>
    <Resource_x0020_Type xmlns="041f561b-787a-4331-b8c2-4f8b42e141f3">Other</Resource_x0020_Type>
    <Audience xmlns="041f561b-787a-4331-b8c2-4f8b42e141f3">
      <Value>Upper Primary</Value>
      <Value>Lower Secondary</Value>
      <Value>Middle Secondary</Value>
      <Value>Senior Secondary</Value>
    </Audience>
    <Calendar_x0020_Year xmlns="041f561b-787a-4331-b8c2-4f8b42e141f3">2017</Calendar_x0020_Year>
    <Topic xmlns="041f561b-787a-4331-b8c2-4f8b42e141f3">
      <Value>Indigenous Peoples</Value>
    </Topic>
    <_dlc_DocId xmlns="e628dbc2-5780-4aa6-b59e-b4a165ad8118">3XVCYASFVK3Q-205-1039</_dlc_DocId>
    <_dlc_DocIdUrl xmlns="e628dbc2-5780-4aa6-b59e-b4a165ad8118">
      <Url>https://aimstest.caritas.org.au/sites/community/education/resources/_layouts/DocIdRedir.aspx?ID=3XVCYASFVK3Q-205-1039</Url>
      <Description>3XVCYASFVK3Q-205-1039</Description>
    </_dlc_DocIdUrl>
  </documentManagement>
</p:properties>
</file>

<file path=customXml/itemProps1.xml><?xml version="1.0" encoding="utf-8"?>
<ds:datastoreItem xmlns:ds="http://schemas.openxmlformats.org/officeDocument/2006/customXml" ds:itemID="{A7279F9C-9FA1-4DDA-9C59-C721AFE2B3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28dbc2-5780-4aa6-b59e-b4a165ad8118"/>
    <ds:schemaRef ds:uri="041f561b-787a-4331-b8c2-4f8b42e141f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656669-7FA5-4CC9-B501-8643B19E847A}">
  <ds:schemaRefs>
    <ds:schemaRef ds:uri="http://schemas.microsoft.com/sharepoint/events"/>
  </ds:schemaRefs>
</ds:datastoreItem>
</file>

<file path=customXml/itemProps3.xml><?xml version="1.0" encoding="utf-8"?>
<ds:datastoreItem xmlns:ds="http://schemas.openxmlformats.org/officeDocument/2006/customXml" ds:itemID="{EDD5E9A1-79F2-4537-BBFE-F3F4C1DE7C83}">
  <ds:schemaRefs>
    <ds:schemaRef ds:uri="http://schemas.microsoft.com/sharepoint/v3/contenttype/forms"/>
  </ds:schemaRefs>
</ds:datastoreItem>
</file>

<file path=customXml/itemProps4.xml><?xml version="1.0" encoding="utf-8"?>
<ds:datastoreItem xmlns:ds="http://schemas.openxmlformats.org/officeDocument/2006/customXml" ds:itemID="{AD645433-C3B0-453F-9245-2B4D8973115B}">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041f561b-787a-4331-b8c2-4f8b42e141f3"/>
    <ds:schemaRef ds:uri="e628dbc2-5780-4aa6-b59e-b4a165ad8118"/>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CA1602 Caritas Master PPT presesntation tmp</Template>
  <TotalTime>161</TotalTime>
  <Words>909</Words>
  <Application>Microsoft Office PowerPoint</Application>
  <PresentationFormat>On-screen Show (4:3)</PresentationFormat>
  <Paragraphs>108</Paragraphs>
  <Slides>24</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Felt Tip Roman</vt:lpstr>
      <vt:lpstr>Roboto Light</vt:lpstr>
      <vt:lpstr>Roboto Medium</vt:lpstr>
      <vt:lpstr>Tahoma</vt:lpstr>
      <vt:lpstr>Wingdings</vt:lpstr>
      <vt:lpstr>CA1602 Caritas Master PPT presesntation tmp</vt:lpstr>
      <vt:lpstr>PowerPoint Presentation</vt:lpstr>
      <vt:lpstr>Pledge to work for reconciliation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Lilian Chan</dc:creator>
  <cp:lastModifiedBy>Sally-Anne Hurley</cp:lastModifiedBy>
  <cp:revision>22</cp:revision>
  <dcterms:created xsi:type="dcterms:W3CDTF">2014-12-10T03:25:51Z</dcterms:created>
  <dcterms:modified xsi:type="dcterms:W3CDTF">2017-07-24T23:32:36Z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0x0101003BB767A26C87A8429349E100999E60C0</vt:lpwstr>
  </property>
  <property fmtid="{D5CDD505-2E9C-101B-9397-08002B2CF9AE}" pid="3" name="_dlc_DocIdItemGuid">
    <vt:lpwstr>2fdb0dc4-c1f2-4748-9248-72f09659feb3</vt:lpwstr>
  </property>
</Properties>
</file>